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9" r:id="rId4"/>
    <p:sldId id="261" r:id="rId5"/>
    <p:sldId id="262" r:id="rId6"/>
    <p:sldId id="263" r:id="rId7"/>
    <p:sldId id="265" r:id="rId8"/>
    <p:sldId id="267" r:id="rId9"/>
    <p:sldId id="268" r:id="rId10"/>
    <p:sldId id="266" r:id="rId11"/>
    <p:sldId id="269" r:id="rId12"/>
    <p:sldId id="270" r:id="rId13"/>
    <p:sldId id="271" r:id="rId14"/>
    <p:sldId id="272" r:id="rId15"/>
    <p:sldId id="273" r:id="rId16"/>
    <p:sldId id="300" r:id="rId17"/>
    <p:sldId id="289" r:id="rId18"/>
    <p:sldId id="290" r:id="rId19"/>
    <p:sldId id="291" r:id="rId20"/>
    <p:sldId id="292" r:id="rId21"/>
    <p:sldId id="293" r:id="rId22"/>
    <p:sldId id="294" r:id="rId23"/>
    <p:sldId id="295" r:id="rId24"/>
    <p:sldId id="296" r:id="rId25"/>
    <p:sldId id="297" r:id="rId26"/>
    <p:sldId id="298" r:id="rId27"/>
    <p:sldId id="299" r:id="rId28"/>
    <p:sldId id="28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7239" autoAdjust="0"/>
  </p:normalViewPr>
  <p:slideViewPr>
    <p:cSldViewPr>
      <p:cViewPr>
        <p:scale>
          <a:sx n="60" d="100"/>
          <a:sy n="60" d="100"/>
        </p:scale>
        <p:origin x="-702" y="-84"/>
      </p:cViewPr>
      <p:guideLst>
        <p:guide orient="horz" pos="2160"/>
        <p:guide pos="2880"/>
      </p:guideLst>
    </p:cSldViewPr>
  </p:slideViewPr>
  <p:notesTextViewPr>
    <p:cViewPr>
      <p:scale>
        <a:sx n="100" d="100"/>
        <a:sy n="100" d="100"/>
      </p:scale>
      <p:origin x="0" y="0"/>
    </p:cViewPr>
  </p:notesTextViewPr>
  <p:notesViewPr>
    <p:cSldViewPr>
      <p:cViewPr varScale="1">
        <p:scale>
          <a:sx n="89" d="100"/>
          <a:sy n="89" d="100"/>
        </p:scale>
        <p:origin x="-376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D94958-9B8D-4316-96E8-38AD55C57A14}" type="datetimeFigureOut">
              <a:rPr lang="en-US" smtClean="0"/>
              <a:pPr/>
              <a:t>5/31/2012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0C0BB9-C728-497A-97A7-99FDAFA8ADB4}" type="slidenum">
              <a:rPr lang="en-US" smtClean="0"/>
              <a:pPr/>
              <a:t>‹#›</a:t>
            </a:fld>
            <a:endParaRPr lang="en-US" dirty="0"/>
          </a:p>
        </p:txBody>
      </p:sp>
    </p:spTree>
    <p:extLst>
      <p:ext uri="{BB962C8B-B14F-4D97-AF65-F5344CB8AC3E}">
        <p14:creationId xmlns:p14="http://schemas.microsoft.com/office/powerpoint/2010/main" xmlns="" val="686689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0C0BB9-C728-497A-97A7-99FDAFA8ADB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basic info</a:t>
            </a:r>
            <a:r>
              <a:rPr lang="en-ZA" dirty="0" smtClean="0">
                <a:solidFill>
                  <a:schemeClr val="accent4"/>
                </a:solidFill>
              </a:rPr>
              <a:t> such as name, size and location,</a:t>
            </a:r>
            <a:r>
              <a:rPr lang="en-ZA" baseline="0" dirty="0" smtClean="0">
                <a:solidFill>
                  <a:schemeClr val="accent4"/>
                </a:solidFill>
              </a:rPr>
              <a:t> and international designations</a:t>
            </a:r>
          </a:p>
          <a:p>
            <a:endParaRPr lang="en-ZA" baseline="0" dirty="0" smtClean="0">
              <a:solidFill>
                <a:schemeClr val="accent4"/>
              </a:solidFill>
            </a:endParaRPr>
          </a:p>
          <a:p>
            <a:r>
              <a:rPr lang="en-ZA" baseline="0" dirty="0" smtClean="0">
                <a:solidFill>
                  <a:schemeClr val="accent4"/>
                </a:solidFill>
              </a:rPr>
              <a:t>One sheet should be completed for each PA targeted by the project. Copy the sheet as many times as necessary. </a:t>
            </a:r>
            <a:endParaRPr lang="en-ZA" dirty="0" smtClean="0">
              <a:solidFill>
                <a:schemeClr val="accent4"/>
              </a:solidFill>
            </a:endParaRPr>
          </a:p>
        </p:txBody>
      </p:sp>
      <p:sp>
        <p:nvSpPr>
          <p:cNvPr id="4" name="Slide Number Placeholder 3"/>
          <p:cNvSpPr>
            <a:spLocks noGrp="1"/>
          </p:cNvSpPr>
          <p:nvPr>
            <p:ph type="sldNum" sz="quarter" idx="10"/>
          </p:nvPr>
        </p:nvSpPr>
        <p:spPr/>
        <p:txBody>
          <a:bodyPr/>
          <a:lstStyle/>
          <a:p>
            <a:fld id="{920C0BB9-C728-497A-97A7-99FDAFA8ADB4}"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solidFill>
                  <a:schemeClr val="accent4"/>
                </a:solidFill>
              </a:rPr>
              <a:t>Datasheet 2: On this data sheet the assessors are asked to identify threats and rank their impact on the protected area.</a:t>
            </a:r>
            <a:endParaRPr lang="en-US" dirty="0"/>
          </a:p>
        </p:txBody>
      </p:sp>
      <p:sp>
        <p:nvSpPr>
          <p:cNvPr id="4" name="Slide Number Placeholder 3"/>
          <p:cNvSpPr>
            <a:spLocks noGrp="1"/>
          </p:cNvSpPr>
          <p:nvPr>
            <p:ph type="sldNum" sz="quarter" idx="10"/>
          </p:nvPr>
        </p:nvSpPr>
        <p:spPr/>
        <p:txBody>
          <a:bodyPr/>
          <a:lstStyle/>
          <a:p>
            <a:fld id="{920C0BB9-C728-497A-97A7-99FDAFA8ADB4}"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Questions that are not applicable</a:t>
            </a:r>
            <a:r>
              <a:rPr lang="en-ZA" baseline="0" dirty="0" smtClean="0"/>
              <a:t> to the PA site should not be answered, though comments should be given to explain that the question is N/A</a:t>
            </a:r>
          </a:p>
          <a:p>
            <a:endParaRPr lang="en-ZA" baseline="0" dirty="0" smtClean="0"/>
          </a:p>
          <a:p>
            <a:r>
              <a:rPr lang="en-ZA" baseline="0" dirty="0" smtClean="0"/>
              <a:t>Comments and Next Steps should be given as much as possible.</a:t>
            </a:r>
            <a:endParaRPr lang="en-US" dirty="0"/>
          </a:p>
        </p:txBody>
      </p:sp>
      <p:sp>
        <p:nvSpPr>
          <p:cNvPr id="4" name="Slide Number Placeholder 3"/>
          <p:cNvSpPr>
            <a:spLocks noGrp="1"/>
          </p:cNvSpPr>
          <p:nvPr>
            <p:ph type="sldNum" sz="quarter" idx="10"/>
          </p:nvPr>
        </p:nvSpPr>
        <p:spPr/>
        <p:txBody>
          <a:bodyPr/>
          <a:lstStyle/>
          <a:p>
            <a:fld id="{920C0BB9-C728-497A-97A7-99FDAFA8ADB4}"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sz="1200" dirty="0" smtClean="0">
                <a:solidFill>
                  <a:schemeClr val="accent4"/>
                </a:solidFill>
              </a:rPr>
              <a:t>Part I includes basic protected area information and a financial analysis of the national protected area system;</a:t>
            </a:r>
            <a:r>
              <a:rPr lang="en-ZA" sz="1200" baseline="0" dirty="0" smtClean="0">
                <a:solidFill>
                  <a:schemeClr val="accent4"/>
                </a:solidFill>
              </a:rPr>
              <a:t> </a:t>
            </a:r>
            <a:r>
              <a:rPr lang="en-ZA" dirty="0" smtClean="0"/>
              <a:t>requires financial data to determine the costs, revenues and financing gaps of the PA system both in the current year and as forecast for the future. It provides a quantitative analysis of the PA system and shows the financial data needed by PA planners needed to determine financial targets and hence the quantity of additional funds required to finance effective management of their PA system. As different countries have different accounting systems certain data requirements may vary in their relevance for each country. However, where financial data is absent, the first activity the PA authority should be to generate and collect the data.</a:t>
            </a:r>
            <a:endParaRPr lang="en-US" dirty="0"/>
          </a:p>
        </p:txBody>
      </p:sp>
      <p:sp>
        <p:nvSpPr>
          <p:cNvPr id="4" name="Slide Number Placeholder 3"/>
          <p:cNvSpPr>
            <a:spLocks noGrp="1"/>
          </p:cNvSpPr>
          <p:nvPr>
            <p:ph type="sldNum" sz="quarter" idx="10"/>
          </p:nvPr>
        </p:nvSpPr>
        <p:spPr/>
        <p:txBody>
          <a:bodyPr/>
          <a:lstStyle/>
          <a:p>
            <a:fld id="{920C0BB9-C728-497A-97A7-99FDAFA8ADB4}"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ZA" sz="1200" dirty="0" smtClean="0">
                <a:solidFill>
                  <a:schemeClr val="accent4"/>
                </a:solidFill>
              </a:rPr>
              <a:t>Part II of the scorecard is compartmentalized into three fundamental components for a fully functioning financial system at the site and system level – (i) legal, regulatory  and institutional frameworks, (ii) business planning and tools for cost-effective management (egg accounting practices) and (iii) tools for revenue generation.  </a:t>
            </a:r>
          </a:p>
          <a:p>
            <a:endParaRPr lang="en-ZA" sz="1200" dirty="0" smtClean="0">
              <a:solidFill>
                <a:schemeClr val="accent4"/>
              </a:solidFill>
            </a:endParaRPr>
          </a:p>
          <a:p>
            <a:r>
              <a:rPr lang="en-ZA" sz="1200" dirty="0" smtClean="0">
                <a:solidFill>
                  <a:schemeClr val="accent4"/>
                </a:solidFill>
              </a:rPr>
              <a:t>COMPONENT 1: LEGAL, REGULATORY AND INSTITUTIONAL FRAMEWORKS THAT ENABLE SUSTAINABLE PA FINANCING</a:t>
            </a:r>
          </a:p>
          <a:p>
            <a:r>
              <a:rPr lang="en-ZA" sz="1200" dirty="0" smtClean="0">
                <a:solidFill>
                  <a:schemeClr val="accent4"/>
                </a:solidFill>
              </a:rPr>
              <a:t>Legal, policy, regulatory and institutional frameworks affecting PA financing systems need to be clearly defined and supportive of effective financial planning, revenue generation, revenue retention and management. Institutional responsibilities must be clearly delineated and agreed, and an enabling policy and legal environment in place. Institutional governance structures must enable and require the use of effective, transparent mechanisms for allocation, management and accounting of revenues and expenditures.</a:t>
            </a:r>
          </a:p>
          <a:p>
            <a:r>
              <a:rPr lang="en-ZA" sz="1200" dirty="0" smtClean="0">
                <a:solidFill>
                  <a:schemeClr val="accent4"/>
                </a:solidFill>
              </a:rPr>
              <a:t>COMPONENT 2: BUSINESS PLANNING AND TOOLS FOR COST-EFFECTIVE MANAGEMENT </a:t>
            </a:r>
          </a:p>
          <a:p>
            <a:r>
              <a:rPr lang="en-ZA" sz="1200" dirty="0" smtClean="0">
                <a:solidFill>
                  <a:schemeClr val="accent4"/>
                </a:solidFill>
              </a:rPr>
              <a:t>Financial planning, accounting and business planning are important tools for cost-effective management when undertaken on a regular and systematic basis. Effective financial planning requires accurate knowledge not only of revenues, but also of expenditure levels, patterns and investment requirements. Options for balancing the costs/revenues equation should include equal consideration of revenue increases and cost control. Good financial planning enables PA managers to make strategic financial decisions such as allocating spending to match management priorities, and identifying appropriate cost reductions and potential cash flow problems. Improved planning can also help raise more funds as donors and governments feel more assured that their funds will be more effectively invested in the protected area system. </a:t>
            </a:r>
          </a:p>
          <a:p>
            <a:r>
              <a:rPr lang="en-ZA" sz="1200" dirty="0" smtClean="0">
                <a:solidFill>
                  <a:schemeClr val="accent4"/>
                </a:solidFill>
              </a:rPr>
              <a:t>COMPONENT 3: TOOLS FOR REVENUE GENERATION AND MOBILIZATION</a:t>
            </a:r>
          </a:p>
          <a:p>
            <a:r>
              <a:rPr lang="en-ZA" sz="1200" dirty="0" smtClean="0">
                <a:solidFill>
                  <a:schemeClr val="accent4"/>
                </a:solidFill>
              </a:rPr>
              <a:t>PA systems must be able to attract and take advantage of all existing and potential revenue mechanisms within the context of their overall management priorities. Diversification of revenue sources is a powerful strategy to reduce vulnerability to external shocks and dependency on limited government budgets. Sources of revenue for protected area systems can include traditional funding sources – tourism entrance fees – along with innovative ones such as debt swaps, tourism concession arrangements, payments for water and carbon services and in some cases, carefully controlled levels of resource extraction.</a:t>
            </a:r>
            <a:endParaRPr lang="en-US" dirty="0"/>
          </a:p>
        </p:txBody>
      </p:sp>
      <p:sp>
        <p:nvSpPr>
          <p:cNvPr id="4" name="Slide Number Placeholder 3"/>
          <p:cNvSpPr>
            <a:spLocks noGrp="1"/>
          </p:cNvSpPr>
          <p:nvPr>
            <p:ph type="sldNum" sz="quarter" idx="10"/>
          </p:nvPr>
        </p:nvSpPr>
        <p:spPr/>
        <p:txBody>
          <a:bodyPr/>
          <a:lstStyle/>
          <a:p>
            <a:fld id="{920C0BB9-C728-497A-97A7-99FDAFA8ADB4}"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sz="1200" dirty="0" smtClean="0">
                <a:solidFill>
                  <a:schemeClr val="accent4"/>
                </a:solidFill>
              </a:rPr>
              <a:t>Part III summarizes the total scores and percentages scored by the country in any given year when the exercise is completed.  It shows the total possible score and the total actual score for the PA system and presents the results as a percentage.  Over time changes to the scores can show progress in strengthening the PA financing system.</a:t>
            </a:r>
            <a:endParaRPr lang="en-US" dirty="0"/>
          </a:p>
        </p:txBody>
      </p:sp>
      <p:sp>
        <p:nvSpPr>
          <p:cNvPr id="4" name="Slide Number Placeholder 3"/>
          <p:cNvSpPr>
            <a:spLocks noGrp="1"/>
          </p:cNvSpPr>
          <p:nvPr>
            <p:ph type="sldNum" sz="quarter" idx="10"/>
          </p:nvPr>
        </p:nvSpPr>
        <p:spPr/>
        <p:txBody>
          <a:bodyPr/>
          <a:lstStyle/>
          <a:p>
            <a:fld id="{920C0BB9-C728-497A-97A7-99FDAFA8ADB4}"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BD = biodiversity</a:t>
            </a:r>
            <a:endParaRPr lang="en-US" dirty="0"/>
          </a:p>
        </p:txBody>
      </p:sp>
      <p:sp>
        <p:nvSpPr>
          <p:cNvPr id="4" name="Slide Number Placeholder 3"/>
          <p:cNvSpPr>
            <a:spLocks noGrp="1"/>
          </p:cNvSpPr>
          <p:nvPr>
            <p:ph type="sldNum" sz="quarter" idx="10"/>
          </p:nvPr>
        </p:nvSpPr>
        <p:spPr/>
        <p:txBody>
          <a:bodyPr/>
          <a:lstStyle/>
          <a:p>
            <a:fld id="{920C0BB9-C728-497A-97A7-99FDAFA8ADB4}"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sz="1200" b="1" dirty="0" smtClean="0"/>
              <a:t>Facilitator’s note:</a:t>
            </a:r>
          </a:p>
          <a:p>
            <a:pPr eaLnBrk="1" hangingPunct="1">
              <a:spcBef>
                <a:spcPct val="0"/>
              </a:spcBef>
              <a:buFontTx/>
              <a:buChar char="-"/>
            </a:pPr>
            <a:r>
              <a:rPr lang="en-US" sz="1200" dirty="0" smtClean="0"/>
              <a:t>Explain that different development agencies might have slightly different definitions, but all “modern” CD theories express similar concepts;</a:t>
            </a:r>
          </a:p>
          <a:p>
            <a:pPr eaLnBrk="1" hangingPunct="1">
              <a:spcBef>
                <a:spcPct val="0"/>
              </a:spcBef>
              <a:buFontTx/>
              <a:buChar char="-"/>
            </a:pPr>
            <a:r>
              <a:rPr lang="en-US" sz="1200" dirty="0" smtClean="0"/>
              <a:t>Ask/explain what is the difference (for UNDP) between Capacity Development and Capacity Building (see sub-note) and why we use CD (you can note it on a Flip Chart or Manila Paper).</a:t>
            </a:r>
          </a:p>
          <a:p>
            <a:pPr eaLnBrk="1" hangingPunct="1">
              <a:spcBef>
                <a:spcPct val="0"/>
              </a:spcBef>
              <a:buFontTx/>
              <a:buChar char="-"/>
            </a:pPr>
            <a:endParaRPr lang="en-US" sz="1200" dirty="0" smtClean="0"/>
          </a:p>
          <a:p>
            <a:pPr eaLnBrk="1" hangingPunct="1">
              <a:spcBef>
                <a:spcPct val="0"/>
              </a:spcBef>
              <a:buFontTx/>
              <a:buNone/>
            </a:pPr>
            <a:r>
              <a:rPr lang="en-US" sz="1200" i="1" dirty="0" smtClean="0"/>
              <a:t>Sub-note:</a:t>
            </a:r>
          </a:p>
          <a:p>
            <a:pPr eaLnBrk="1" hangingPunct="1">
              <a:spcBef>
                <a:spcPct val="0"/>
              </a:spcBef>
              <a:buFontTx/>
              <a:buNone/>
            </a:pPr>
            <a:r>
              <a:rPr lang="en-US" sz="1200" dirty="0" smtClean="0"/>
              <a:t>Capacity Development commonly refers to the process of creating and building capacity and their (subsequent) use, management and retention. The process is driven from the inside and starts from existing national capacity assets.</a:t>
            </a:r>
          </a:p>
          <a:p>
            <a:pPr eaLnBrk="1" hangingPunct="1">
              <a:spcBef>
                <a:spcPct val="0"/>
              </a:spcBef>
              <a:buFontTx/>
              <a:buNone/>
            </a:pPr>
            <a:r>
              <a:rPr lang="en-US" sz="1200" dirty="0" smtClean="0"/>
              <a:t>Capacity Building commonly refers to the process that supports only the initial stages of building or creating capacities and alludes to the assumption that there are no existing capacities to start from It is therefore less comprehensive then CD and suggest a process starting with a plain surface and involving the erection of a new structure on a preconceived design.  Possibly relevant to immediate post-conflict situations.</a:t>
            </a:r>
          </a:p>
          <a:p>
            <a:endParaRPr lang="en-US" dirty="0"/>
          </a:p>
        </p:txBody>
      </p:sp>
      <p:sp>
        <p:nvSpPr>
          <p:cNvPr id="4" name="Slide Number Placeholder 3"/>
          <p:cNvSpPr>
            <a:spLocks noGrp="1"/>
          </p:cNvSpPr>
          <p:nvPr>
            <p:ph type="sldNum" sz="quarter" idx="10"/>
          </p:nvPr>
        </p:nvSpPr>
        <p:spPr/>
        <p:txBody>
          <a:bodyPr/>
          <a:lstStyle/>
          <a:p>
            <a:fld id="{920C0BB9-C728-497A-97A7-99FDAFA8ADB4}" type="slidenum">
              <a:rPr lang="en-US" smtClean="0"/>
              <a:pPr/>
              <a:t>17</a:t>
            </a:fld>
            <a:endParaRPr lang="en-US" dirty="0"/>
          </a:p>
        </p:txBody>
      </p:sp>
    </p:spTree>
    <p:extLst>
      <p:ext uri="{BB962C8B-B14F-4D97-AF65-F5344CB8AC3E}">
        <p14:creationId xmlns:p14="http://schemas.microsoft.com/office/powerpoint/2010/main" xmlns="" val="3475251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latin typeface="+mn-lt"/>
              </a:rPr>
              <a:t>The enabling environment :</a:t>
            </a:r>
          </a:p>
          <a:p>
            <a:r>
              <a:rPr lang="en-US" dirty="0" smtClean="0">
                <a:latin typeface="+mn-lt"/>
              </a:rPr>
              <a:t>is the broad social system within which people and organizations function. It includes all the rules, laws, policies, power relations and social norms that govern civic engagement. It is the enabling environment that sets the overall scope for capacity development.</a:t>
            </a:r>
          </a:p>
          <a:p>
            <a:endParaRPr lang="en-US" dirty="0" smtClean="0">
              <a:latin typeface="+mn-lt"/>
            </a:endParaRPr>
          </a:p>
          <a:p>
            <a:r>
              <a:rPr lang="en-US" i="1" dirty="0" smtClean="0">
                <a:latin typeface="+mn-lt"/>
              </a:rPr>
              <a:t>The organizational level :</a:t>
            </a:r>
          </a:p>
          <a:p>
            <a:r>
              <a:rPr lang="en-US" dirty="0" smtClean="0">
                <a:latin typeface="+mn-lt"/>
              </a:rPr>
              <a:t>refers to the internal structure, policies and procedures that determine an organization’s effectiveness. It is here that the benefits of the enabling environment are put into action and a collection of individuals come together. The better resourced and aligned these elements are, the greater the potential for growing capacity.</a:t>
            </a:r>
          </a:p>
          <a:p>
            <a:endParaRPr lang="en-US" i="1" dirty="0" smtClean="0">
              <a:latin typeface="+mn-lt"/>
            </a:endParaRPr>
          </a:p>
          <a:p>
            <a:r>
              <a:rPr lang="en-US" i="1" dirty="0" smtClean="0">
                <a:latin typeface="+mn-lt"/>
              </a:rPr>
              <a:t>At the individual level :</a:t>
            </a:r>
          </a:p>
          <a:p>
            <a:r>
              <a:rPr lang="en-US" dirty="0" smtClean="0">
                <a:latin typeface="+mn-lt"/>
              </a:rPr>
              <a:t>are the skills, experience and knowledge that allow each person to perform. Some of these are acquired formally, through education and training, while others come informally, through doing and observing. Access to resources and experiences that can develop individual capacity are largely shaped by the organizational and environmental factors described above, which in turn are influenced by the degree of capacity development in each individual.</a:t>
            </a:r>
            <a:endParaRPr lang="en-US" dirty="0"/>
          </a:p>
        </p:txBody>
      </p:sp>
      <p:sp>
        <p:nvSpPr>
          <p:cNvPr id="4" name="Slide Number Placeholder 3"/>
          <p:cNvSpPr>
            <a:spLocks noGrp="1"/>
          </p:cNvSpPr>
          <p:nvPr>
            <p:ph type="sldNum" sz="quarter" idx="10"/>
          </p:nvPr>
        </p:nvSpPr>
        <p:spPr/>
        <p:txBody>
          <a:bodyPr/>
          <a:lstStyle/>
          <a:p>
            <a:fld id="{920C0BB9-C728-497A-97A7-99FDAFA8ADB4}" type="slidenum">
              <a:rPr lang="en-US" smtClean="0"/>
              <a:pPr/>
              <a:t>19</a:t>
            </a:fld>
            <a:endParaRPr lang="en-US" dirty="0"/>
          </a:p>
        </p:txBody>
      </p:sp>
    </p:spTree>
    <p:extLst>
      <p:ext uri="{BB962C8B-B14F-4D97-AF65-F5344CB8AC3E}">
        <p14:creationId xmlns:p14="http://schemas.microsoft.com/office/powerpoint/2010/main" xmlns="" val="29496150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indicators:</a:t>
            </a:r>
          </a:p>
          <a:p>
            <a:pPr marL="228600" indent="-228600">
              <a:buAutoNum type="alphaLcParenR"/>
            </a:pPr>
            <a:r>
              <a:rPr lang="en-US" dirty="0" smtClean="0"/>
              <a:t>There is a strong and clear legal mandate for establishment and management</a:t>
            </a:r>
            <a:r>
              <a:rPr lang="en-US" baseline="0" dirty="0" smtClean="0"/>
              <a:t> of PAs (CD1/S)</a:t>
            </a:r>
          </a:p>
          <a:p>
            <a:pPr marL="228600" indent="-228600">
              <a:buAutoNum type="alphaLcParenR"/>
            </a:pPr>
            <a:r>
              <a:rPr lang="en-US" baseline="0" dirty="0" smtClean="0"/>
              <a:t>There is an institution responsible for protected areas able to strategize and plan (CD1/Is)</a:t>
            </a:r>
          </a:p>
          <a:p>
            <a:pPr marL="228600" indent="-228600">
              <a:buAutoNum type="alphaLcParenR"/>
            </a:pPr>
            <a:r>
              <a:rPr lang="en-US" baseline="0" dirty="0" smtClean="0"/>
              <a:t>There are adequate skills for PA planning and management (CD2/S)</a:t>
            </a:r>
          </a:p>
          <a:p>
            <a:pPr marL="228600" indent="-228600">
              <a:buAutoNum type="alphaLcParenR"/>
            </a:pPr>
            <a:r>
              <a:rPr lang="en-US" baseline="0" dirty="0" smtClean="0"/>
              <a:t>Protected areas institutions are effectively led (CD2/Is)</a:t>
            </a:r>
          </a:p>
          <a:p>
            <a:pPr marL="228600" indent="-228600">
              <a:buAutoNum type="alphaLcParenR"/>
            </a:pPr>
            <a:r>
              <a:rPr lang="en-US" baseline="0" dirty="0" smtClean="0"/>
              <a:t>Individuals are appropriately skilled for their jobs (CD 2/Id)</a:t>
            </a:r>
          </a:p>
          <a:p>
            <a:endParaRPr lang="en-US" dirty="0"/>
          </a:p>
        </p:txBody>
      </p:sp>
      <p:sp>
        <p:nvSpPr>
          <p:cNvPr id="4" name="Slide Number Placeholder 3"/>
          <p:cNvSpPr>
            <a:spLocks noGrp="1"/>
          </p:cNvSpPr>
          <p:nvPr>
            <p:ph type="sldNum" sz="quarter" idx="10"/>
          </p:nvPr>
        </p:nvSpPr>
        <p:spPr/>
        <p:txBody>
          <a:bodyPr/>
          <a:lstStyle/>
          <a:p>
            <a:fld id="{920C0BB9-C728-497A-97A7-99FDAFA8ADB4}" type="slidenum">
              <a:rPr lang="en-US" smtClean="0"/>
              <a:pPr/>
              <a:t>20</a:t>
            </a:fld>
            <a:endParaRPr lang="en-US" dirty="0"/>
          </a:p>
        </p:txBody>
      </p:sp>
    </p:spTree>
    <p:extLst>
      <p:ext uri="{BB962C8B-B14F-4D97-AF65-F5344CB8AC3E}">
        <p14:creationId xmlns:p14="http://schemas.microsoft.com/office/powerpoint/2010/main" xmlns="" val="3865108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BD = biodiversity</a:t>
            </a:r>
            <a:endParaRPr lang="en-US" dirty="0"/>
          </a:p>
        </p:txBody>
      </p:sp>
      <p:sp>
        <p:nvSpPr>
          <p:cNvPr id="4" name="Slide Number Placeholder 3"/>
          <p:cNvSpPr>
            <a:spLocks noGrp="1"/>
          </p:cNvSpPr>
          <p:nvPr>
            <p:ph type="sldNum" sz="quarter" idx="10"/>
          </p:nvPr>
        </p:nvSpPr>
        <p:spPr/>
        <p:txBody>
          <a:bodyPr/>
          <a:lstStyle/>
          <a:p>
            <a:fld id="{920C0BB9-C728-497A-97A7-99FDAFA8ADB4}"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20C0BB9-C728-497A-97A7-99FDAFA8ADB4}" type="slidenum">
              <a:rPr lang="en-US" smtClean="0"/>
              <a:pPr/>
              <a:t>28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baseline="0" dirty="0" smtClean="0"/>
              <a:t>Text in green box was taken directly from GEF-5 TT Guidelines (April 2011)</a:t>
            </a:r>
          </a:p>
          <a:p>
            <a:endParaRPr lang="en-ZA" baseline="0" dirty="0" smtClean="0"/>
          </a:p>
          <a:p>
            <a:r>
              <a:rPr lang="en-ZA" baseline="0" dirty="0" smtClean="0"/>
              <a:t>Make the case for the thorough and consistent application of GEF TT</a:t>
            </a:r>
            <a:endParaRPr lang="en-US" dirty="0"/>
          </a:p>
        </p:txBody>
      </p:sp>
      <p:sp>
        <p:nvSpPr>
          <p:cNvPr id="4" name="Slide Number Placeholder 3"/>
          <p:cNvSpPr>
            <a:spLocks noGrp="1"/>
          </p:cNvSpPr>
          <p:nvPr>
            <p:ph type="sldNum" sz="quarter" idx="10"/>
          </p:nvPr>
        </p:nvSpPr>
        <p:spPr/>
        <p:txBody>
          <a:bodyPr/>
          <a:lstStyle/>
          <a:p>
            <a:fld id="{920C0BB9-C728-497A-97A7-99FDAFA8ADB4}"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Text in</a:t>
            </a:r>
            <a:r>
              <a:rPr lang="en-ZA" baseline="0" dirty="0" smtClean="0"/>
              <a:t> blue box was taken from GEF-5 TT guidelines, though is slightly abridged.</a:t>
            </a:r>
          </a:p>
          <a:p>
            <a:endParaRPr lang="en-ZA" baseline="0" dirty="0" smtClean="0"/>
          </a:p>
          <a:p>
            <a:r>
              <a:rPr lang="en-ZA" dirty="0" smtClean="0"/>
              <a:t>The Annual Monitoring Review (AMR), the principal reporting tool of the GEF, provides an annual snapshot of the overall state of the GEF’s active portfolio.</a:t>
            </a:r>
            <a:endParaRPr lang="en-US" dirty="0"/>
          </a:p>
        </p:txBody>
      </p:sp>
      <p:sp>
        <p:nvSpPr>
          <p:cNvPr id="4" name="Slide Number Placeholder 3"/>
          <p:cNvSpPr>
            <a:spLocks noGrp="1"/>
          </p:cNvSpPr>
          <p:nvPr>
            <p:ph type="sldNum" sz="quarter" idx="10"/>
          </p:nvPr>
        </p:nvSpPr>
        <p:spPr/>
        <p:txBody>
          <a:bodyPr/>
          <a:lstStyle/>
          <a:p>
            <a:fld id="{920C0BB9-C728-497A-97A7-99FDAFA8ADB4}"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Make the point that the project should</a:t>
            </a:r>
            <a:r>
              <a:rPr lang="en-ZA" baseline="0" dirty="0" smtClean="0"/>
              <a:t> complete only the TTs specific to its objective. State what TTS those are.</a:t>
            </a:r>
          </a:p>
          <a:p>
            <a:endParaRPr lang="en-Z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ZA" baseline="0" dirty="0" smtClean="0"/>
              <a:t>Sheets of the TTs not required of a project can and should be deleted from the template.</a:t>
            </a:r>
          </a:p>
          <a:p>
            <a:endParaRPr lang="en-US" dirty="0"/>
          </a:p>
        </p:txBody>
      </p:sp>
      <p:sp>
        <p:nvSpPr>
          <p:cNvPr id="4" name="Slide Number Placeholder 3"/>
          <p:cNvSpPr>
            <a:spLocks noGrp="1"/>
          </p:cNvSpPr>
          <p:nvPr>
            <p:ph type="sldNum" sz="quarter" idx="10"/>
          </p:nvPr>
        </p:nvSpPr>
        <p:spPr/>
        <p:txBody>
          <a:bodyPr/>
          <a:lstStyle/>
          <a:p>
            <a:fld id="{920C0BB9-C728-497A-97A7-99FDAFA8ADB4}"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Basic Info sheet (Objective</a:t>
            </a:r>
            <a:r>
              <a:rPr lang="en-ZA" baseline="0" dirty="0" smtClean="0"/>
              <a:t> 1. Section I) must be completed by all projects required to do the METT and/or the FSC</a:t>
            </a:r>
            <a:endParaRPr lang="en-US" dirty="0"/>
          </a:p>
        </p:txBody>
      </p:sp>
      <p:sp>
        <p:nvSpPr>
          <p:cNvPr id="4" name="Slide Number Placeholder 3"/>
          <p:cNvSpPr>
            <a:spLocks noGrp="1"/>
          </p:cNvSpPr>
          <p:nvPr>
            <p:ph type="sldNum" sz="quarter" idx="10"/>
          </p:nvPr>
        </p:nvSpPr>
        <p:spPr/>
        <p:txBody>
          <a:bodyPr/>
          <a:lstStyle/>
          <a:p>
            <a:fld id="{920C0BB9-C728-497A-97A7-99FDAFA8ADB4}"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0C0BB9-C728-497A-97A7-99FDAFA8ADB4}"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solidFill>
                  <a:schemeClr val="accent4"/>
                </a:solidFill>
                <a:sym typeface="Wingdings" pitchFamily="2" charset="2"/>
              </a:rPr>
              <a:t>projects</a:t>
            </a:r>
            <a:r>
              <a:rPr lang="en-ZA" baseline="0" dirty="0" smtClean="0">
                <a:solidFill>
                  <a:schemeClr val="accent4"/>
                </a:solidFill>
                <a:sym typeface="Wingdings" pitchFamily="2" charset="2"/>
              </a:rPr>
              <a:t> should explain why biome data is unavailable, if that is the case</a:t>
            </a:r>
          </a:p>
          <a:p>
            <a:endParaRPr lang="en-ZA" dirty="0" smtClean="0">
              <a:solidFill>
                <a:schemeClr val="accent4"/>
              </a:solidFill>
              <a:sym typeface="Wingdings" pitchFamily="2" charset="2"/>
            </a:endParaRPr>
          </a:p>
          <a:p>
            <a:r>
              <a:rPr lang="en-ZA" dirty="0" smtClean="0">
                <a:solidFill>
                  <a:schemeClr val="accent4"/>
                </a:solidFill>
                <a:sym typeface="Wingdings" pitchFamily="2" charset="2"/>
              </a:rPr>
              <a:t>biomes not targeted should be left blank, or 0 can be entered</a:t>
            </a:r>
            <a:endParaRPr lang="en-US" dirty="0"/>
          </a:p>
        </p:txBody>
      </p:sp>
      <p:sp>
        <p:nvSpPr>
          <p:cNvPr id="4" name="Slide Number Placeholder 3"/>
          <p:cNvSpPr>
            <a:spLocks noGrp="1"/>
          </p:cNvSpPr>
          <p:nvPr>
            <p:ph type="sldNum" sz="quarter" idx="10"/>
          </p:nvPr>
        </p:nvSpPr>
        <p:spPr/>
        <p:txBody>
          <a:bodyPr/>
          <a:lstStyle/>
          <a:p>
            <a:fld id="{920C0BB9-C728-497A-97A7-99FDAFA8ADB4}"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0C0BB9-C728-497A-97A7-99FDAFA8ADB4}"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3CDAEF-30F3-4F9D-B392-E4106C338ED7}" type="datetimeFigureOut">
              <a:rPr lang="en-US" smtClean="0"/>
              <a:pPr/>
              <a:t>5/31/2012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AC5015-A150-43A0-8851-E608E0B0962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3CDAEF-30F3-4F9D-B392-E4106C338ED7}" type="datetimeFigureOut">
              <a:rPr lang="en-US" smtClean="0"/>
              <a:pPr/>
              <a:t>5/31/2012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AC5015-A150-43A0-8851-E608E0B0962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3CDAEF-30F3-4F9D-B392-E4106C338ED7}" type="datetimeFigureOut">
              <a:rPr lang="en-US" smtClean="0"/>
              <a:pPr/>
              <a:t>5/31/2012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AC5015-A150-43A0-8851-E608E0B0962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3CDAEF-30F3-4F9D-B392-E4106C338ED7}" type="datetimeFigureOut">
              <a:rPr lang="en-US" smtClean="0"/>
              <a:pPr/>
              <a:t>5/31/2012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AC5015-A150-43A0-8851-E608E0B0962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3CDAEF-30F3-4F9D-B392-E4106C338ED7}" type="datetimeFigureOut">
              <a:rPr lang="en-US" smtClean="0"/>
              <a:pPr/>
              <a:t>5/31/2012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AC5015-A150-43A0-8851-E608E0B0962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3CDAEF-30F3-4F9D-B392-E4106C338ED7}" type="datetimeFigureOut">
              <a:rPr lang="en-US" smtClean="0"/>
              <a:pPr/>
              <a:t>5/31/2012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AC5015-A150-43A0-8851-E608E0B0962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3CDAEF-30F3-4F9D-B392-E4106C338ED7}" type="datetimeFigureOut">
              <a:rPr lang="en-US" smtClean="0"/>
              <a:pPr/>
              <a:t>5/31/2012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3AC5015-A150-43A0-8851-E608E0B0962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3CDAEF-30F3-4F9D-B392-E4106C338ED7}" type="datetimeFigureOut">
              <a:rPr lang="en-US" smtClean="0"/>
              <a:pPr/>
              <a:t>5/31/2012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3AC5015-A150-43A0-8851-E608E0B0962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3CDAEF-30F3-4F9D-B392-E4106C338ED7}" type="datetimeFigureOut">
              <a:rPr lang="en-US" smtClean="0"/>
              <a:pPr/>
              <a:t>5/31/2012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3AC5015-A150-43A0-8851-E608E0B0962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3CDAEF-30F3-4F9D-B392-E4106C338ED7}" type="datetimeFigureOut">
              <a:rPr lang="en-US" smtClean="0"/>
              <a:pPr/>
              <a:t>5/31/2012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AC5015-A150-43A0-8851-E608E0B0962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3CDAEF-30F3-4F9D-B392-E4106C338ED7}" type="datetimeFigureOut">
              <a:rPr lang="en-US" smtClean="0"/>
              <a:pPr/>
              <a:t>5/31/2012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AC5015-A150-43A0-8851-E608E0B0962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3CDAEF-30F3-4F9D-B392-E4106C338ED7}" type="datetimeFigureOut">
              <a:rPr lang="en-US" smtClean="0"/>
              <a:pPr/>
              <a:t>5/31/2012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AC5015-A150-43A0-8851-E608E0B0962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e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UNDP_Logo-Blue w TaglineBlue-ENG.png"/>
          <p:cNvPicPr>
            <a:picLocks noChangeAspect="1"/>
          </p:cNvPicPr>
          <p:nvPr/>
        </p:nvPicPr>
        <p:blipFill>
          <a:blip r:embed="rId3" cstate="print"/>
          <a:stretch>
            <a:fillRect/>
          </a:stretch>
        </p:blipFill>
        <p:spPr>
          <a:xfrm>
            <a:off x="7643834" y="214290"/>
            <a:ext cx="1234958" cy="2214578"/>
          </a:xfrm>
          <a:prstGeom prst="rect">
            <a:avLst/>
          </a:prstGeom>
        </p:spPr>
      </p:pic>
      <p:sp>
        <p:nvSpPr>
          <p:cNvPr id="5" name="Title 1"/>
          <p:cNvSpPr>
            <a:spLocks noGrp="1"/>
          </p:cNvSpPr>
          <p:nvPr>
            <p:ph type="ctrTitle"/>
          </p:nvPr>
        </p:nvSpPr>
        <p:spPr>
          <a:xfrm>
            <a:off x="1643042" y="357166"/>
            <a:ext cx="5929354" cy="5658712"/>
          </a:xfrm>
          <a:solidFill>
            <a:schemeClr val="tx1"/>
          </a:solidFill>
        </p:spPr>
        <p:txBody>
          <a:bodyPr>
            <a:normAutofit fontScale="90000"/>
          </a:bodyPr>
          <a:lstStyle/>
          <a:p>
            <a:pPr>
              <a:defRPr/>
            </a:pPr>
            <a:r>
              <a:rPr lang="en-US" sz="4900" dirty="0" smtClean="0">
                <a:solidFill>
                  <a:schemeClr val="accent5"/>
                </a:solidFill>
                <a:effectLst>
                  <a:outerShdw blurRad="38100" dist="38100" dir="2700000" algn="tl">
                    <a:srgbClr val="000000">
                      <a:alpha val="43137"/>
                    </a:srgbClr>
                  </a:outerShdw>
                </a:effectLst>
              </a:rPr>
              <a:t/>
            </a:r>
            <a:br>
              <a:rPr lang="en-US" sz="4900" dirty="0" smtClean="0">
                <a:solidFill>
                  <a:schemeClr val="accent5"/>
                </a:solidFill>
                <a:effectLst>
                  <a:outerShdw blurRad="38100" dist="38100" dir="2700000" algn="tl">
                    <a:srgbClr val="000000">
                      <a:alpha val="43137"/>
                    </a:srgbClr>
                  </a:outerShdw>
                </a:effectLst>
              </a:rPr>
            </a:br>
            <a:r>
              <a:rPr lang="en-US" sz="4900" dirty="0" smtClean="0">
                <a:solidFill>
                  <a:schemeClr val="accent5"/>
                </a:solidFill>
                <a:effectLst>
                  <a:outerShdw blurRad="38100" dist="38100" dir="2700000" algn="tl">
                    <a:srgbClr val="000000">
                      <a:alpha val="43137"/>
                    </a:srgbClr>
                  </a:outerShdw>
                </a:effectLst>
              </a:rPr>
              <a:t/>
            </a:r>
            <a:br>
              <a:rPr lang="en-US" sz="4900" dirty="0" smtClean="0">
                <a:solidFill>
                  <a:schemeClr val="accent5"/>
                </a:solidFill>
                <a:effectLst>
                  <a:outerShdw blurRad="38100" dist="38100" dir="2700000" algn="tl">
                    <a:srgbClr val="000000">
                      <a:alpha val="43137"/>
                    </a:srgbClr>
                  </a:outerShdw>
                </a:effectLst>
              </a:rPr>
            </a:br>
            <a:r>
              <a:rPr lang="en-US" sz="4900" dirty="0" smtClean="0">
                <a:solidFill>
                  <a:schemeClr val="accent5"/>
                </a:solidFill>
                <a:effectLst>
                  <a:outerShdw blurRad="38100" dist="38100" dir="2700000" algn="tl">
                    <a:srgbClr val="000000">
                      <a:alpha val="43137"/>
                    </a:srgbClr>
                  </a:outerShdw>
                </a:effectLst>
              </a:rPr>
              <a:t/>
            </a:r>
            <a:br>
              <a:rPr lang="en-US" sz="4900" dirty="0" smtClean="0">
                <a:solidFill>
                  <a:schemeClr val="accent5"/>
                </a:solidFill>
                <a:effectLst>
                  <a:outerShdw blurRad="38100" dist="38100" dir="2700000" algn="tl">
                    <a:srgbClr val="000000">
                      <a:alpha val="43137"/>
                    </a:srgbClr>
                  </a:outerShdw>
                </a:effectLst>
              </a:rPr>
            </a:br>
            <a:r>
              <a:rPr lang="en-US" sz="4000" dirty="0" smtClean="0">
                <a:solidFill>
                  <a:schemeClr val="bg1"/>
                </a:solidFill>
                <a:effectLst>
                  <a:outerShdw blurRad="38100" dist="38100" dir="2700000" algn="tl">
                    <a:srgbClr val="000000">
                      <a:alpha val="43137"/>
                    </a:srgbClr>
                  </a:outerShdw>
                </a:effectLst>
                <a:latin typeface="+mn-lt"/>
              </a:rPr>
              <a:t>The Why, What, When &amp; How</a:t>
            </a:r>
            <a:r>
              <a:rPr lang="en-US" sz="2800" dirty="0" smtClean="0">
                <a:solidFill>
                  <a:schemeClr val="bg1"/>
                </a:solidFill>
                <a:effectLst>
                  <a:outerShdw blurRad="38100" dist="38100" dir="2700000" algn="tl">
                    <a:srgbClr val="000000">
                      <a:alpha val="43137"/>
                    </a:srgbClr>
                  </a:outerShdw>
                </a:effectLst>
                <a:latin typeface="+mn-lt"/>
              </a:rPr>
              <a:t/>
            </a:r>
            <a:br>
              <a:rPr lang="en-US" sz="2800" dirty="0" smtClean="0">
                <a:solidFill>
                  <a:schemeClr val="bg1"/>
                </a:solidFill>
                <a:effectLst>
                  <a:outerShdw blurRad="38100" dist="38100" dir="2700000" algn="tl">
                    <a:srgbClr val="000000">
                      <a:alpha val="43137"/>
                    </a:srgbClr>
                  </a:outerShdw>
                </a:effectLst>
                <a:latin typeface="+mn-lt"/>
              </a:rPr>
            </a:br>
            <a:r>
              <a:rPr lang="en-US" sz="2500" dirty="0" smtClean="0">
                <a:solidFill>
                  <a:schemeClr val="bg1"/>
                </a:solidFill>
                <a:effectLst>
                  <a:outerShdw blurRad="38100" dist="38100" dir="2700000" algn="tl">
                    <a:srgbClr val="000000">
                      <a:alpha val="43137"/>
                    </a:srgbClr>
                  </a:outerShdw>
                </a:effectLst>
                <a:latin typeface="+mn-lt"/>
              </a:rPr>
              <a:t/>
            </a:r>
            <a:br>
              <a:rPr lang="en-US" sz="2500" dirty="0" smtClean="0">
                <a:solidFill>
                  <a:schemeClr val="bg1"/>
                </a:solidFill>
                <a:effectLst>
                  <a:outerShdw blurRad="38100" dist="38100" dir="2700000" algn="tl">
                    <a:srgbClr val="000000">
                      <a:alpha val="43137"/>
                    </a:srgbClr>
                  </a:outerShdw>
                </a:effectLst>
                <a:latin typeface="+mn-lt"/>
              </a:rPr>
            </a:br>
            <a:r>
              <a:rPr lang="en-US" sz="2500" dirty="0" smtClean="0">
                <a:solidFill>
                  <a:schemeClr val="bg1"/>
                </a:solidFill>
                <a:effectLst>
                  <a:outerShdw blurRad="38100" dist="38100" dir="2700000" algn="tl">
                    <a:srgbClr val="000000">
                      <a:alpha val="43137"/>
                    </a:srgbClr>
                  </a:outerShdw>
                </a:effectLst>
                <a:latin typeface="+mn-lt"/>
              </a:rPr>
              <a:t/>
            </a:r>
            <a:br>
              <a:rPr lang="en-US" sz="2500" dirty="0" smtClean="0">
                <a:solidFill>
                  <a:schemeClr val="bg1"/>
                </a:solidFill>
                <a:effectLst>
                  <a:outerShdw blurRad="38100" dist="38100" dir="2700000" algn="tl">
                    <a:srgbClr val="000000">
                      <a:alpha val="43137"/>
                    </a:srgbClr>
                  </a:outerShdw>
                </a:effectLst>
                <a:latin typeface="+mn-lt"/>
              </a:rPr>
            </a:br>
            <a:r>
              <a:rPr lang="en-US" sz="2500" dirty="0" smtClean="0">
                <a:solidFill>
                  <a:schemeClr val="bg1"/>
                </a:solidFill>
                <a:effectLst>
                  <a:outerShdw blurRad="38100" dist="38100" dir="2700000" algn="tl">
                    <a:srgbClr val="000000">
                      <a:alpha val="43137"/>
                    </a:srgbClr>
                  </a:outerShdw>
                </a:effectLst>
                <a:latin typeface="+mn-lt"/>
              </a:rPr>
              <a:t/>
            </a:r>
            <a:br>
              <a:rPr lang="en-US" sz="2500" dirty="0" smtClean="0">
                <a:solidFill>
                  <a:schemeClr val="bg1"/>
                </a:solidFill>
                <a:effectLst>
                  <a:outerShdw blurRad="38100" dist="38100" dir="2700000" algn="tl">
                    <a:srgbClr val="000000">
                      <a:alpha val="43137"/>
                    </a:srgbClr>
                  </a:outerShdw>
                </a:effectLst>
                <a:latin typeface="+mn-lt"/>
              </a:rPr>
            </a:br>
            <a:r>
              <a:rPr lang="en-US" sz="2500" dirty="0" smtClean="0">
                <a:solidFill>
                  <a:schemeClr val="bg1"/>
                </a:solidFill>
                <a:effectLst>
                  <a:outerShdw blurRad="38100" dist="38100" dir="2700000" algn="tl">
                    <a:srgbClr val="000000">
                      <a:alpha val="43137"/>
                    </a:srgbClr>
                  </a:outerShdw>
                </a:effectLst>
                <a:latin typeface="+mn-lt"/>
              </a:rPr>
              <a:t/>
            </a:r>
            <a:br>
              <a:rPr lang="en-US" sz="2500" dirty="0" smtClean="0">
                <a:solidFill>
                  <a:schemeClr val="bg1"/>
                </a:solidFill>
                <a:effectLst>
                  <a:outerShdw blurRad="38100" dist="38100" dir="2700000" algn="tl">
                    <a:srgbClr val="000000">
                      <a:alpha val="43137"/>
                    </a:srgbClr>
                  </a:outerShdw>
                </a:effectLst>
                <a:latin typeface="+mn-lt"/>
              </a:rPr>
            </a:br>
            <a:r>
              <a:rPr lang="en-US" sz="2500" dirty="0" smtClean="0">
                <a:solidFill>
                  <a:schemeClr val="bg1"/>
                </a:solidFill>
                <a:effectLst>
                  <a:outerShdw blurRad="38100" dist="38100" dir="2700000" algn="tl">
                    <a:srgbClr val="000000">
                      <a:alpha val="43137"/>
                    </a:srgbClr>
                  </a:outerShdw>
                </a:effectLst>
                <a:latin typeface="+mn-lt"/>
              </a:rPr>
              <a:t/>
            </a:r>
            <a:br>
              <a:rPr lang="en-US" sz="2500" dirty="0" smtClean="0">
                <a:solidFill>
                  <a:schemeClr val="bg1"/>
                </a:solidFill>
                <a:effectLst>
                  <a:outerShdw blurRad="38100" dist="38100" dir="2700000" algn="tl">
                    <a:srgbClr val="000000">
                      <a:alpha val="43137"/>
                    </a:srgbClr>
                  </a:outerShdw>
                </a:effectLst>
                <a:latin typeface="+mn-lt"/>
              </a:rPr>
            </a:br>
            <a:r>
              <a:rPr lang="en-US" sz="2500" dirty="0" smtClean="0">
                <a:solidFill>
                  <a:schemeClr val="accent1"/>
                </a:solidFill>
                <a:effectLst>
                  <a:outerShdw blurRad="38100" dist="38100" dir="2700000" algn="tl">
                    <a:srgbClr val="000000">
                      <a:alpha val="43137"/>
                    </a:srgbClr>
                  </a:outerShdw>
                </a:effectLst>
              </a:rPr>
              <a:t/>
            </a:r>
            <a:br>
              <a:rPr lang="en-US" sz="2500" dirty="0" smtClean="0">
                <a:solidFill>
                  <a:schemeClr val="accent1"/>
                </a:solidFill>
                <a:effectLst>
                  <a:outerShdw blurRad="38100" dist="38100" dir="2700000" algn="tl">
                    <a:srgbClr val="000000">
                      <a:alpha val="43137"/>
                    </a:srgbClr>
                  </a:outerShdw>
                </a:effectLst>
              </a:rPr>
            </a:br>
            <a:r>
              <a:rPr lang="en-US" sz="2500" dirty="0" smtClean="0">
                <a:solidFill>
                  <a:schemeClr val="accent1"/>
                </a:solidFill>
                <a:effectLst>
                  <a:outerShdw blurRad="38100" dist="38100" dir="2700000" algn="tl">
                    <a:srgbClr val="000000">
                      <a:alpha val="43137"/>
                    </a:srgbClr>
                  </a:outerShdw>
                </a:effectLst>
              </a:rPr>
              <a:t/>
            </a:r>
            <a:br>
              <a:rPr lang="en-US" sz="2500" dirty="0" smtClean="0">
                <a:solidFill>
                  <a:schemeClr val="accent1"/>
                </a:solidFill>
                <a:effectLst>
                  <a:outerShdw blurRad="38100" dist="38100" dir="2700000" algn="tl">
                    <a:srgbClr val="000000">
                      <a:alpha val="43137"/>
                    </a:srgbClr>
                  </a:outerShdw>
                </a:effectLst>
              </a:rPr>
            </a:br>
            <a:r>
              <a:rPr lang="en-GB" sz="1400" dirty="0" smtClean="0">
                <a:solidFill>
                  <a:schemeClr val="accent1"/>
                </a:solidFill>
                <a:effectLst>
                  <a:outerShdw blurRad="38100" dist="38100" dir="2700000" algn="tl">
                    <a:srgbClr val="000000">
                      <a:alpha val="43137"/>
                    </a:srgbClr>
                  </a:outerShdw>
                </a:effectLst>
              </a:rPr>
              <a:t/>
            </a:r>
            <a:br>
              <a:rPr lang="en-GB" sz="1400" dirty="0" smtClean="0">
                <a:solidFill>
                  <a:schemeClr val="accent1"/>
                </a:solidFill>
                <a:effectLst>
                  <a:outerShdw blurRad="38100" dist="38100" dir="2700000" algn="tl">
                    <a:srgbClr val="000000">
                      <a:alpha val="43137"/>
                    </a:srgbClr>
                  </a:outerShdw>
                </a:effectLst>
              </a:rPr>
            </a:br>
            <a:r>
              <a:rPr lang="en-GB" sz="1400" dirty="0" smtClean="0">
                <a:solidFill>
                  <a:schemeClr val="accent1"/>
                </a:solidFill>
                <a:effectLst>
                  <a:outerShdw blurRad="38100" dist="38100" dir="2700000" algn="tl">
                    <a:srgbClr val="000000">
                      <a:alpha val="43137"/>
                    </a:srgbClr>
                  </a:outerShdw>
                </a:effectLst>
              </a:rPr>
              <a:t> </a:t>
            </a:r>
          </a:p>
        </p:txBody>
      </p:sp>
      <p:pic>
        <p:nvPicPr>
          <p:cNvPr id="6" name="Picture 5" descr="21st Century PAs cover.PNG"/>
          <p:cNvPicPr>
            <a:picLocks/>
          </p:cNvPicPr>
          <p:nvPr/>
        </p:nvPicPr>
        <p:blipFill>
          <a:blip r:embed="rId4" cstate="print"/>
          <a:stretch>
            <a:fillRect/>
          </a:stretch>
        </p:blipFill>
        <p:spPr>
          <a:xfrm>
            <a:off x="3357554" y="3786190"/>
            <a:ext cx="3231289" cy="2500330"/>
          </a:xfrm>
          <a:prstGeom prst="rect">
            <a:avLst/>
          </a:prstGeom>
        </p:spPr>
      </p:pic>
      <p:pic>
        <p:nvPicPr>
          <p:cNvPr id="7" name="Picture 2"/>
          <p:cNvPicPr>
            <a:picLocks noChangeArrowheads="1"/>
          </p:cNvPicPr>
          <p:nvPr/>
        </p:nvPicPr>
        <p:blipFill>
          <a:blip r:embed="rId5" cstate="print"/>
          <a:srcRect/>
          <a:stretch>
            <a:fillRect/>
          </a:stretch>
        </p:blipFill>
        <p:spPr bwMode="auto">
          <a:xfrm>
            <a:off x="142844" y="3786190"/>
            <a:ext cx="3143272" cy="2490814"/>
          </a:xfrm>
          <a:prstGeom prst="rect">
            <a:avLst/>
          </a:prstGeom>
          <a:noFill/>
          <a:ln w="9525">
            <a:noFill/>
            <a:miter lim="800000"/>
            <a:headEnd/>
            <a:tailEnd/>
          </a:ln>
          <a:effectLst/>
        </p:spPr>
      </p:pic>
      <p:cxnSp>
        <p:nvCxnSpPr>
          <p:cNvPr id="9" name="Straight Connector 8"/>
          <p:cNvCxnSpPr/>
          <p:nvPr/>
        </p:nvCxnSpPr>
        <p:spPr>
          <a:xfrm rot="10800000" flipV="1">
            <a:off x="2" y="6500039"/>
            <a:ext cx="9143999" cy="794"/>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643702" y="4929198"/>
            <a:ext cx="2428860" cy="1477328"/>
          </a:xfrm>
          <a:prstGeom prst="rect">
            <a:avLst/>
          </a:prstGeom>
          <a:noFill/>
        </p:spPr>
        <p:txBody>
          <a:bodyPr wrap="square" rtlCol="0">
            <a:spAutoFit/>
          </a:bodyPr>
          <a:lstStyle/>
          <a:p>
            <a:r>
              <a:rPr lang="en-ZA" dirty="0" smtClean="0">
                <a:solidFill>
                  <a:srgbClr val="FFFF00"/>
                </a:solidFill>
              </a:rPr>
              <a:t>Midori Paxton &amp; </a:t>
            </a:r>
          </a:p>
          <a:p>
            <a:r>
              <a:rPr lang="en-ZA" dirty="0" smtClean="0">
                <a:solidFill>
                  <a:srgbClr val="FFFF00"/>
                </a:solidFill>
              </a:rPr>
              <a:t>Doley Tshering</a:t>
            </a:r>
          </a:p>
          <a:p>
            <a:endParaRPr lang="en-ZA" sz="400" dirty="0" smtClean="0">
              <a:solidFill>
                <a:srgbClr val="FFFF00"/>
              </a:solidFill>
            </a:endParaRPr>
          </a:p>
          <a:p>
            <a:endParaRPr lang="en-ZA" sz="400" dirty="0" smtClean="0">
              <a:solidFill>
                <a:srgbClr val="FFFF00"/>
              </a:solidFill>
            </a:endParaRPr>
          </a:p>
          <a:p>
            <a:endParaRPr lang="en-ZA" sz="400" dirty="0" smtClean="0">
              <a:solidFill>
                <a:srgbClr val="FFFF00"/>
              </a:solidFill>
            </a:endParaRPr>
          </a:p>
          <a:p>
            <a:r>
              <a:rPr lang="en-ZA" sz="1400" dirty="0" smtClean="0">
                <a:solidFill>
                  <a:schemeClr val="bg1"/>
                </a:solidFill>
              </a:rPr>
              <a:t>Regional Technical Adviser</a:t>
            </a:r>
          </a:p>
          <a:p>
            <a:r>
              <a:rPr lang="en-ZA" sz="1400" dirty="0" smtClean="0">
                <a:solidFill>
                  <a:schemeClr val="bg1"/>
                </a:solidFill>
              </a:rPr>
              <a:t>Ecosystems and Biodiversity</a:t>
            </a:r>
          </a:p>
          <a:p>
            <a:endParaRPr lang="en-ZA" sz="1400" dirty="0" smtClean="0">
              <a:solidFill>
                <a:schemeClr val="bg1"/>
              </a:solidFill>
            </a:endParaRPr>
          </a:p>
        </p:txBody>
      </p:sp>
      <p:sp>
        <p:nvSpPr>
          <p:cNvPr id="14" name="TextBox 10"/>
          <p:cNvSpPr txBox="1">
            <a:spLocks noChangeArrowheads="1"/>
          </p:cNvSpPr>
          <p:nvPr/>
        </p:nvSpPr>
        <p:spPr bwMode="auto">
          <a:xfrm>
            <a:off x="2" y="6540532"/>
            <a:ext cx="9106743" cy="282625"/>
          </a:xfrm>
          <a:prstGeom prst="rect">
            <a:avLst/>
          </a:prstGeom>
          <a:noFill/>
          <a:ln w="9525">
            <a:noFill/>
            <a:miter lim="800000"/>
            <a:headEnd/>
            <a:tailEnd/>
          </a:ln>
        </p:spPr>
        <p:txBody>
          <a:bodyPr lIns="93286" tIns="46643" rIns="93286" bIns="46643">
            <a:spAutoFit/>
          </a:bodyPr>
          <a:lstStyle/>
          <a:p>
            <a:pPr algn="r"/>
            <a:r>
              <a:rPr lang="en-US" sz="1200" dirty="0" smtClean="0">
                <a:solidFill>
                  <a:schemeClr val="bg1"/>
                </a:solidFill>
                <a:latin typeface="+mn-lt"/>
              </a:rPr>
              <a:t>CBPF-MSL Programme  PPG Inception Workshop  </a:t>
            </a:r>
            <a:r>
              <a:rPr lang="en-US" sz="1200" dirty="0" smtClean="0">
                <a:solidFill>
                  <a:schemeClr val="bg1"/>
                </a:solidFill>
                <a:latin typeface="+mn-lt"/>
                <a:cs typeface="Arial" charset="0"/>
              </a:rPr>
              <a:t>♦ </a:t>
            </a:r>
            <a:r>
              <a:rPr lang="en-US" sz="1200" dirty="0" smtClean="0">
                <a:solidFill>
                  <a:schemeClr val="bg1"/>
                </a:solidFill>
                <a:latin typeface="+mn-lt"/>
              </a:rPr>
              <a:t>  June 7, 2012</a:t>
            </a:r>
            <a:endParaRPr lang="en-US" sz="1200" dirty="0">
              <a:solidFill>
                <a:schemeClr val="bg1"/>
              </a:solidFill>
              <a:latin typeface="+mn-lt"/>
            </a:endParaRPr>
          </a:p>
        </p:txBody>
      </p:sp>
      <p:pic>
        <p:nvPicPr>
          <p:cNvPr id="1026" name="Picture 2"/>
          <p:cNvPicPr>
            <a:picLocks noChangeAspect="1" noChangeArrowheads="1"/>
          </p:cNvPicPr>
          <p:nvPr/>
        </p:nvPicPr>
        <p:blipFill>
          <a:blip r:embed="rId6"/>
          <a:srcRect/>
          <a:stretch>
            <a:fillRect/>
          </a:stretch>
        </p:blipFill>
        <p:spPr bwMode="auto">
          <a:xfrm>
            <a:off x="214282" y="214290"/>
            <a:ext cx="1222192" cy="1428760"/>
          </a:xfrm>
          <a:prstGeom prst="rect">
            <a:avLst/>
          </a:prstGeom>
          <a:noFill/>
          <a:ln w="9525">
            <a:noFill/>
            <a:miter lim="800000"/>
            <a:headEnd/>
            <a:tailEnd/>
          </a:ln>
          <a:effectLst/>
        </p:spPr>
      </p:pic>
      <p:sp>
        <p:nvSpPr>
          <p:cNvPr id="10" name="Title 1"/>
          <p:cNvSpPr txBox="1">
            <a:spLocks/>
          </p:cNvSpPr>
          <p:nvPr/>
        </p:nvSpPr>
        <p:spPr>
          <a:xfrm>
            <a:off x="1357290" y="285728"/>
            <a:ext cx="6429420" cy="2143140"/>
          </a:xfrm>
          <a:prstGeom prst="rect">
            <a:avLst/>
          </a:prstGeom>
          <a:solidFill>
            <a:schemeClr val="tx1"/>
          </a:solidFill>
        </p:spPr>
        <p:txBody>
          <a:bodyPr vert="horz" lIns="91440" tIns="45720" rIns="91440" bIns="45720" rtlCol="0" anchor="ctr">
            <a:normAutofit fontScale="7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700" b="0" i="0" u="none" strike="noStrike" kern="120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mj-lt"/>
                <a:ea typeface="+mj-ea"/>
                <a:cs typeface="+mj-cs"/>
              </a:rPr>
              <a:t>GEF BD -1 Tracking Tools &amp;</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700" b="0" i="0" u="none" strike="noStrike" kern="120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mj-lt"/>
                <a:ea typeface="+mj-ea"/>
                <a:cs typeface="+mj-cs"/>
              </a:rPr>
              <a:t>Capacity Scorecard</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500" b="0" i="0" u="none" strike="noStrike" kern="120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mj-lt"/>
                <a:ea typeface="+mj-ea"/>
                <a:cs typeface="+mj-cs"/>
              </a:rPr>
              <a:t/>
            </a:r>
            <a:br>
              <a:rPr kumimoji="0" lang="en-US" sz="2500" b="0" i="0" u="none" strike="noStrike" kern="120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mj-lt"/>
                <a:ea typeface="+mj-ea"/>
                <a:cs typeface="+mj-cs"/>
              </a:rPr>
            </a:br>
            <a:r>
              <a:rPr kumimoji="0" lang="en-GB" sz="1400" b="0"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mj-lt"/>
                <a:ea typeface="+mj-ea"/>
                <a:cs typeface="+mj-cs"/>
              </a:rPr>
              <a:t/>
            </a:r>
            <a:br>
              <a:rPr kumimoji="0" lang="en-GB" sz="1400" b="0"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mj-lt"/>
                <a:ea typeface="+mj-ea"/>
                <a:cs typeface="+mj-cs"/>
              </a:rPr>
            </a:br>
            <a:r>
              <a:rPr kumimoji="0" lang="en-GB" sz="1400" b="0"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mj-lt"/>
                <a:ea typeface="+mj-ea"/>
                <a:cs typeface="+mj-cs"/>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flipV="1">
            <a:off x="8572528" y="0"/>
            <a:ext cx="571472"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0"/>
            <a:ext cx="9144000" cy="8572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ZA" sz="3600" dirty="0" smtClean="0">
                <a:solidFill>
                  <a:schemeClr val="accent4"/>
                </a:solidFill>
                <a:latin typeface="+mj-lt"/>
              </a:rPr>
              <a:t>Structure of the GEF TTs: Protected Areas</a:t>
            </a:r>
            <a:endParaRPr lang="en-US" sz="3600" dirty="0">
              <a:solidFill>
                <a:schemeClr val="accent4"/>
              </a:solidFill>
              <a:latin typeface="+mj-lt"/>
            </a:endParaRPr>
          </a:p>
        </p:txBody>
      </p:sp>
      <p:cxnSp>
        <p:nvCxnSpPr>
          <p:cNvPr id="6" name="Straight Connector 5"/>
          <p:cNvCxnSpPr/>
          <p:nvPr/>
        </p:nvCxnSpPr>
        <p:spPr>
          <a:xfrm rot="10800000" flipV="1">
            <a:off x="2" y="856437"/>
            <a:ext cx="9143999" cy="794"/>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4" name="Picture 3" descr="UNDP_Logo-Blue w TaglineBlue-ENG.png"/>
          <p:cNvPicPr>
            <a:picLocks noChangeAspect="1"/>
          </p:cNvPicPr>
          <p:nvPr/>
        </p:nvPicPr>
        <p:blipFill>
          <a:blip r:embed="rId3" cstate="print"/>
          <a:stretch>
            <a:fillRect/>
          </a:stretch>
        </p:blipFill>
        <p:spPr>
          <a:xfrm>
            <a:off x="8619509" y="5776906"/>
            <a:ext cx="524491" cy="1081094"/>
          </a:xfrm>
          <a:prstGeom prst="rect">
            <a:avLst/>
          </a:prstGeom>
        </p:spPr>
      </p:pic>
      <p:cxnSp>
        <p:nvCxnSpPr>
          <p:cNvPr id="10" name="Straight Connector 9"/>
          <p:cNvCxnSpPr/>
          <p:nvPr/>
        </p:nvCxnSpPr>
        <p:spPr>
          <a:xfrm rot="10800000">
            <a:off x="2071671" y="928671"/>
            <a:ext cx="7072299" cy="8729"/>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Content Placeholder 18"/>
          <p:cNvSpPr>
            <a:spLocks noGrp="1"/>
          </p:cNvSpPr>
          <p:nvPr>
            <p:ph idx="1"/>
          </p:nvPr>
        </p:nvSpPr>
        <p:spPr>
          <a:xfrm>
            <a:off x="0" y="1571612"/>
            <a:ext cx="8572528" cy="4643470"/>
          </a:xfrm>
        </p:spPr>
        <p:txBody>
          <a:bodyPr>
            <a:noAutofit/>
          </a:bodyPr>
          <a:lstStyle/>
          <a:p>
            <a:r>
              <a:rPr lang="en-ZA" sz="3000" dirty="0" smtClean="0">
                <a:solidFill>
                  <a:schemeClr val="accent4"/>
                </a:solidFill>
              </a:rPr>
              <a:t>Management Effectiveness Tracking Tool</a:t>
            </a:r>
          </a:p>
          <a:p>
            <a:r>
              <a:rPr lang="en-ZA" sz="3000" dirty="0" smtClean="0">
                <a:solidFill>
                  <a:schemeClr val="accent4"/>
                </a:solidFill>
              </a:rPr>
              <a:t>Composed of 2 parts, both should be completed:</a:t>
            </a:r>
          </a:p>
          <a:p>
            <a:pPr marL="719138" indent="-514350">
              <a:buFont typeface="+mj-lt"/>
              <a:buAutoNum type="arabicPeriod"/>
            </a:pPr>
            <a:r>
              <a:rPr lang="en-ZA" sz="3000" dirty="0" smtClean="0">
                <a:solidFill>
                  <a:schemeClr val="accent4"/>
                </a:solidFill>
              </a:rPr>
              <a:t>Datasheets contains 2 separate sections: </a:t>
            </a:r>
          </a:p>
          <a:p>
            <a:pPr marL="914400" lvl="1" indent="-514350">
              <a:buNone/>
            </a:pPr>
            <a:r>
              <a:rPr lang="en-ZA" sz="2600" b="1" dirty="0" smtClean="0">
                <a:solidFill>
                  <a:schemeClr val="accent4"/>
                </a:solidFill>
              </a:rPr>
              <a:t>Datasheet 1</a:t>
            </a:r>
            <a:r>
              <a:rPr lang="en-ZA" sz="2600" dirty="0" smtClean="0">
                <a:solidFill>
                  <a:schemeClr val="accent4"/>
                </a:solidFill>
              </a:rPr>
              <a:t>: details of the assessment, basic info on PA</a:t>
            </a:r>
          </a:p>
        </p:txBody>
      </p:sp>
      <p:sp>
        <p:nvSpPr>
          <p:cNvPr id="21" name="Content Placeholder 18"/>
          <p:cNvSpPr txBox="1">
            <a:spLocks/>
          </p:cNvSpPr>
          <p:nvPr/>
        </p:nvSpPr>
        <p:spPr>
          <a:xfrm>
            <a:off x="214282" y="1000108"/>
            <a:ext cx="8358246" cy="571504"/>
          </a:xfrm>
          <a:prstGeom prst="rect">
            <a:avLst/>
          </a:prstGeom>
        </p:spPr>
        <p:txBody>
          <a:bodyPr vert="horz" lIns="91440" tIns="45720" rIns="91440" bIns="45720" rtlCol="0">
            <a:noAutofit/>
          </a:body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ZA" sz="3600" b="1" i="0" u="none" strike="noStrike" kern="1200" cap="none" spc="0" normalizeH="0" baseline="0" noProof="0" dirty="0" smtClean="0">
                <a:ln>
                  <a:noFill/>
                </a:ln>
                <a:solidFill>
                  <a:schemeClr val="accent4"/>
                </a:solidFill>
                <a:effectLst/>
                <a:uLnTx/>
                <a:uFillTx/>
                <a:latin typeface="+mn-lt"/>
                <a:ea typeface="+mn-ea"/>
                <a:cs typeface="+mn-cs"/>
              </a:rPr>
              <a:t>Objective 1. Section II</a:t>
            </a:r>
            <a:r>
              <a:rPr kumimoji="0" lang="en-ZA" sz="3600" i="0" u="none" strike="noStrike" kern="1200" cap="none" spc="0" normalizeH="0" baseline="0" noProof="0" dirty="0" smtClean="0">
                <a:ln>
                  <a:noFill/>
                </a:ln>
                <a:solidFill>
                  <a:schemeClr val="accent4"/>
                </a:solidFill>
                <a:effectLst/>
                <a:uLnTx/>
                <a:uFillTx/>
                <a:latin typeface="+mn-lt"/>
                <a:ea typeface="+mn-ea"/>
                <a:cs typeface="+mn-cs"/>
              </a:rPr>
              <a:t> (aka</a:t>
            </a:r>
            <a:r>
              <a:rPr kumimoji="0" lang="en-ZA" sz="3600" i="0" u="none" strike="noStrike" kern="1200" cap="none" spc="0" normalizeH="0" noProof="0" dirty="0" smtClean="0">
                <a:ln>
                  <a:noFill/>
                </a:ln>
                <a:solidFill>
                  <a:schemeClr val="accent4"/>
                </a:solidFill>
                <a:effectLst/>
                <a:uLnTx/>
                <a:uFillTx/>
                <a:latin typeface="+mn-lt"/>
                <a:ea typeface="+mn-ea"/>
                <a:cs typeface="+mn-cs"/>
              </a:rPr>
              <a:t> METT)</a:t>
            </a:r>
            <a:endParaRPr kumimoji="0" lang="en-US" sz="3600" b="1" i="0" u="none" strike="noStrike" kern="1200" cap="none" spc="0" normalizeH="0" baseline="0" noProof="0" dirty="0">
              <a:ln>
                <a:noFill/>
              </a:ln>
              <a:solidFill>
                <a:schemeClr val="accent4"/>
              </a:solidFill>
              <a:effectLst/>
              <a:uLnTx/>
              <a:uFillTx/>
              <a:latin typeface="+mn-lt"/>
              <a:ea typeface="+mn-ea"/>
              <a:cs typeface="+mn-cs"/>
            </a:endParaRPr>
          </a:p>
        </p:txBody>
      </p:sp>
      <p:pic>
        <p:nvPicPr>
          <p:cNvPr id="2050" name="Picture 2"/>
          <p:cNvPicPr>
            <a:picLocks noChangeAspect="1" noChangeArrowheads="1"/>
          </p:cNvPicPr>
          <p:nvPr/>
        </p:nvPicPr>
        <p:blipFill>
          <a:blip r:embed="rId4"/>
          <a:srcRect r="5967"/>
          <a:stretch>
            <a:fillRect/>
          </a:stretch>
        </p:blipFill>
        <p:spPr bwMode="auto">
          <a:xfrm>
            <a:off x="357158" y="3857628"/>
            <a:ext cx="7858180" cy="2571768"/>
          </a:xfrm>
          <a:prstGeom prst="rect">
            <a:avLst/>
          </a:prstGeom>
          <a:noFill/>
          <a:ln w="9525">
            <a:solidFill>
              <a:schemeClr val="tx1"/>
            </a:solidFill>
            <a:miter lim="800000"/>
            <a:headEnd/>
            <a:tailEnd/>
          </a:ln>
          <a:effectLst/>
        </p:spPr>
      </p:pic>
      <p:pic>
        <p:nvPicPr>
          <p:cNvPr id="11" name="Picture 2"/>
          <p:cNvPicPr>
            <a:picLocks noChangeAspect="1" noChangeArrowheads="1"/>
          </p:cNvPicPr>
          <p:nvPr/>
        </p:nvPicPr>
        <p:blipFill>
          <a:blip r:embed="rId5"/>
          <a:srcRect/>
          <a:stretch>
            <a:fillRect/>
          </a:stretch>
        </p:blipFill>
        <p:spPr bwMode="auto">
          <a:xfrm>
            <a:off x="8572528" y="4857760"/>
            <a:ext cx="571504" cy="6680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flipV="1">
            <a:off x="8572528" y="0"/>
            <a:ext cx="571472"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0"/>
            <a:ext cx="9144000" cy="8572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ZA" sz="3600" dirty="0" smtClean="0">
                <a:solidFill>
                  <a:schemeClr val="accent4"/>
                </a:solidFill>
                <a:latin typeface="+mj-lt"/>
              </a:rPr>
              <a:t>Structure of the GEF TTs: Protected Areas</a:t>
            </a:r>
            <a:endParaRPr lang="en-US" sz="3600" dirty="0">
              <a:solidFill>
                <a:schemeClr val="accent4"/>
              </a:solidFill>
              <a:latin typeface="+mj-lt"/>
            </a:endParaRPr>
          </a:p>
        </p:txBody>
      </p:sp>
      <p:cxnSp>
        <p:nvCxnSpPr>
          <p:cNvPr id="6" name="Straight Connector 5"/>
          <p:cNvCxnSpPr/>
          <p:nvPr/>
        </p:nvCxnSpPr>
        <p:spPr>
          <a:xfrm rot="10800000" flipV="1">
            <a:off x="2" y="856437"/>
            <a:ext cx="9143999" cy="794"/>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4" name="Picture 3" descr="UNDP_Logo-Blue w TaglineBlue-ENG.png"/>
          <p:cNvPicPr>
            <a:picLocks noChangeAspect="1"/>
          </p:cNvPicPr>
          <p:nvPr/>
        </p:nvPicPr>
        <p:blipFill>
          <a:blip r:embed="rId3" cstate="print"/>
          <a:stretch>
            <a:fillRect/>
          </a:stretch>
        </p:blipFill>
        <p:spPr>
          <a:xfrm>
            <a:off x="8619509" y="5776906"/>
            <a:ext cx="524491" cy="1081094"/>
          </a:xfrm>
          <a:prstGeom prst="rect">
            <a:avLst/>
          </a:prstGeom>
        </p:spPr>
      </p:pic>
      <p:cxnSp>
        <p:nvCxnSpPr>
          <p:cNvPr id="10" name="Straight Connector 9"/>
          <p:cNvCxnSpPr/>
          <p:nvPr/>
        </p:nvCxnSpPr>
        <p:spPr>
          <a:xfrm rot="10800000">
            <a:off x="2071671" y="928671"/>
            <a:ext cx="7072299" cy="8729"/>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Content Placeholder 18"/>
          <p:cNvSpPr>
            <a:spLocks noGrp="1"/>
          </p:cNvSpPr>
          <p:nvPr>
            <p:ph idx="1"/>
          </p:nvPr>
        </p:nvSpPr>
        <p:spPr>
          <a:xfrm>
            <a:off x="0" y="1571612"/>
            <a:ext cx="8572528" cy="4643470"/>
          </a:xfrm>
        </p:spPr>
        <p:txBody>
          <a:bodyPr>
            <a:noAutofit/>
          </a:bodyPr>
          <a:lstStyle/>
          <a:p>
            <a:r>
              <a:rPr lang="en-ZA" sz="3000" dirty="0" smtClean="0">
                <a:solidFill>
                  <a:schemeClr val="accent4"/>
                </a:solidFill>
              </a:rPr>
              <a:t>Management Effectiveness Tracking Tool</a:t>
            </a:r>
          </a:p>
          <a:p>
            <a:r>
              <a:rPr lang="en-ZA" sz="3000" dirty="0" smtClean="0">
                <a:solidFill>
                  <a:schemeClr val="accent4"/>
                </a:solidFill>
              </a:rPr>
              <a:t>Composed of 2 parts, both should be completed:</a:t>
            </a:r>
          </a:p>
          <a:p>
            <a:pPr marL="719138" indent="-514350">
              <a:buFont typeface="+mj-lt"/>
              <a:buAutoNum type="arabicPeriod"/>
            </a:pPr>
            <a:r>
              <a:rPr lang="en-ZA" sz="3000" dirty="0" smtClean="0">
                <a:solidFill>
                  <a:schemeClr val="accent4"/>
                </a:solidFill>
              </a:rPr>
              <a:t>Datasheets contains 2 sections: </a:t>
            </a:r>
          </a:p>
          <a:p>
            <a:pPr marL="914400" lvl="1" indent="-514350">
              <a:buNone/>
            </a:pPr>
            <a:r>
              <a:rPr lang="en-ZA" sz="2600" dirty="0" smtClean="0">
                <a:solidFill>
                  <a:schemeClr val="accent4"/>
                </a:solidFill>
              </a:rPr>
              <a:t>Data Sheet 1: details of the assessment, basic info on PA</a:t>
            </a:r>
          </a:p>
          <a:p>
            <a:pPr marL="914400" lvl="1" indent="-514350">
              <a:buNone/>
            </a:pPr>
            <a:r>
              <a:rPr lang="en-ZA" sz="2600" b="1" dirty="0" smtClean="0">
                <a:solidFill>
                  <a:schemeClr val="accent4"/>
                </a:solidFill>
              </a:rPr>
              <a:t>Data Sheet 2</a:t>
            </a:r>
            <a:r>
              <a:rPr lang="en-ZA" sz="2600" dirty="0" smtClean="0">
                <a:solidFill>
                  <a:schemeClr val="accent4"/>
                </a:solidFill>
              </a:rPr>
              <a:t>: a generic list of threats that PAs face</a:t>
            </a:r>
            <a:endParaRPr lang="en-ZA" sz="3000" dirty="0" smtClean="0">
              <a:solidFill>
                <a:schemeClr val="accent4"/>
              </a:solidFill>
            </a:endParaRPr>
          </a:p>
        </p:txBody>
      </p:sp>
      <p:sp>
        <p:nvSpPr>
          <p:cNvPr id="21" name="Content Placeholder 18"/>
          <p:cNvSpPr txBox="1">
            <a:spLocks/>
          </p:cNvSpPr>
          <p:nvPr/>
        </p:nvSpPr>
        <p:spPr>
          <a:xfrm>
            <a:off x="214282" y="1000108"/>
            <a:ext cx="8358246" cy="571504"/>
          </a:xfrm>
          <a:prstGeom prst="rect">
            <a:avLst/>
          </a:prstGeom>
        </p:spPr>
        <p:txBody>
          <a:bodyPr vert="horz" lIns="91440" tIns="45720" rIns="91440" bIns="45720" rtlCol="0">
            <a:noAutofit/>
          </a:body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ZA" sz="3600" b="1" i="0" u="none" strike="noStrike" kern="1200" cap="none" spc="0" normalizeH="0" baseline="0" noProof="0" dirty="0" smtClean="0">
                <a:ln>
                  <a:noFill/>
                </a:ln>
                <a:solidFill>
                  <a:schemeClr val="accent4"/>
                </a:solidFill>
                <a:effectLst/>
                <a:uLnTx/>
                <a:uFillTx/>
                <a:latin typeface="+mn-lt"/>
                <a:ea typeface="+mn-ea"/>
                <a:cs typeface="+mn-cs"/>
              </a:rPr>
              <a:t>Objective 1. Section II</a:t>
            </a:r>
            <a:r>
              <a:rPr kumimoji="0" lang="en-ZA" sz="3600" i="0" u="none" strike="noStrike" kern="1200" cap="none" spc="0" normalizeH="0" baseline="0" noProof="0" dirty="0" smtClean="0">
                <a:ln>
                  <a:noFill/>
                </a:ln>
                <a:solidFill>
                  <a:schemeClr val="accent4"/>
                </a:solidFill>
                <a:effectLst/>
                <a:uLnTx/>
                <a:uFillTx/>
                <a:latin typeface="+mn-lt"/>
                <a:ea typeface="+mn-ea"/>
                <a:cs typeface="+mn-cs"/>
              </a:rPr>
              <a:t> (aka</a:t>
            </a:r>
            <a:r>
              <a:rPr kumimoji="0" lang="en-ZA" sz="3600" i="0" u="none" strike="noStrike" kern="1200" cap="none" spc="0" normalizeH="0" noProof="0" dirty="0" smtClean="0">
                <a:ln>
                  <a:noFill/>
                </a:ln>
                <a:solidFill>
                  <a:schemeClr val="accent4"/>
                </a:solidFill>
                <a:effectLst/>
                <a:uLnTx/>
                <a:uFillTx/>
                <a:latin typeface="+mn-lt"/>
                <a:ea typeface="+mn-ea"/>
                <a:cs typeface="+mn-cs"/>
              </a:rPr>
              <a:t> METT)</a:t>
            </a:r>
            <a:endParaRPr kumimoji="0" lang="en-US" sz="3600" b="1" i="0" u="none" strike="noStrike" kern="1200" cap="none" spc="0" normalizeH="0" baseline="0" noProof="0" dirty="0">
              <a:ln>
                <a:noFill/>
              </a:ln>
              <a:solidFill>
                <a:schemeClr val="accent4"/>
              </a:solidFill>
              <a:effectLst/>
              <a:uLnTx/>
              <a:uFillTx/>
              <a:latin typeface="+mn-lt"/>
              <a:ea typeface="+mn-ea"/>
              <a:cs typeface="+mn-cs"/>
            </a:endParaRPr>
          </a:p>
        </p:txBody>
      </p:sp>
      <p:sp>
        <p:nvSpPr>
          <p:cNvPr id="11" name="Rectangle 10"/>
          <p:cNvSpPr/>
          <p:nvPr/>
        </p:nvSpPr>
        <p:spPr>
          <a:xfrm>
            <a:off x="0" y="3214686"/>
            <a:ext cx="8501090" cy="50006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p:cNvPicPr>
            <a:picLocks noChangeAspect="1" noChangeArrowheads="1"/>
          </p:cNvPicPr>
          <p:nvPr/>
        </p:nvPicPr>
        <p:blipFill>
          <a:blip r:embed="rId4"/>
          <a:srcRect/>
          <a:stretch>
            <a:fillRect/>
          </a:stretch>
        </p:blipFill>
        <p:spPr bwMode="auto">
          <a:xfrm>
            <a:off x="176958" y="4357694"/>
            <a:ext cx="8181256" cy="1928826"/>
          </a:xfrm>
          <a:prstGeom prst="rect">
            <a:avLst/>
          </a:prstGeom>
          <a:noFill/>
          <a:ln w="9525">
            <a:noFill/>
            <a:miter lim="800000"/>
            <a:headEnd/>
            <a:tailEnd/>
          </a:ln>
          <a:effectLst/>
        </p:spPr>
      </p:pic>
      <p:pic>
        <p:nvPicPr>
          <p:cNvPr id="12" name="Picture 2"/>
          <p:cNvPicPr>
            <a:picLocks noChangeAspect="1" noChangeArrowheads="1"/>
          </p:cNvPicPr>
          <p:nvPr/>
        </p:nvPicPr>
        <p:blipFill>
          <a:blip r:embed="rId5"/>
          <a:srcRect/>
          <a:stretch>
            <a:fillRect/>
          </a:stretch>
        </p:blipFill>
        <p:spPr bwMode="auto">
          <a:xfrm>
            <a:off x="8572528" y="4857760"/>
            <a:ext cx="571504" cy="6680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flipV="1">
            <a:off x="8572528" y="0"/>
            <a:ext cx="571472"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0"/>
            <a:ext cx="9144000" cy="8572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ZA" sz="3600" dirty="0" smtClean="0">
                <a:solidFill>
                  <a:schemeClr val="accent4"/>
                </a:solidFill>
                <a:latin typeface="+mj-lt"/>
              </a:rPr>
              <a:t>Structure of the GEF TTs: Protected Areas</a:t>
            </a:r>
            <a:endParaRPr lang="en-US" sz="3600" dirty="0">
              <a:solidFill>
                <a:schemeClr val="accent4"/>
              </a:solidFill>
              <a:latin typeface="+mj-lt"/>
            </a:endParaRPr>
          </a:p>
        </p:txBody>
      </p:sp>
      <p:cxnSp>
        <p:nvCxnSpPr>
          <p:cNvPr id="6" name="Straight Connector 5"/>
          <p:cNvCxnSpPr/>
          <p:nvPr/>
        </p:nvCxnSpPr>
        <p:spPr>
          <a:xfrm rot="10800000" flipV="1">
            <a:off x="2" y="856437"/>
            <a:ext cx="9143999" cy="794"/>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4" name="Picture 3" descr="UNDP_Logo-Blue w TaglineBlue-ENG.png"/>
          <p:cNvPicPr>
            <a:picLocks noChangeAspect="1"/>
          </p:cNvPicPr>
          <p:nvPr/>
        </p:nvPicPr>
        <p:blipFill>
          <a:blip r:embed="rId3" cstate="print"/>
          <a:stretch>
            <a:fillRect/>
          </a:stretch>
        </p:blipFill>
        <p:spPr>
          <a:xfrm>
            <a:off x="8619509" y="5776906"/>
            <a:ext cx="524491" cy="1081094"/>
          </a:xfrm>
          <a:prstGeom prst="rect">
            <a:avLst/>
          </a:prstGeom>
        </p:spPr>
      </p:pic>
      <p:cxnSp>
        <p:nvCxnSpPr>
          <p:cNvPr id="10" name="Straight Connector 9"/>
          <p:cNvCxnSpPr/>
          <p:nvPr/>
        </p:nvCxnSpPr>
        <p:spPr>
          <a:xfrm rot="10800000">
            <a:off x="2071671" y="928671"/>
            <a:ext cx="7072299" cy="8729"/>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Content Placeholder 18"/>
          <p:cNvSpPr>
            <a:spLocks noGrp="1"/>
          </p:cNvSpPr>
          <p:nvPr>
            <p:ph idx="1"/>
          </p:nvPr>
        </p:nvSpPr>
        <p:spPr>
          <a:xfrm>
            <a:off x="0" y="1571612"/>
            <a:ext cx="8572528" cy="4643470"/>
          </a:xfrm>
        </p:spPr>
        <p:txBody>
          <a:bodyPr>
            <a:noAutofit/>
          </a:bodyPr>
          <a:lstStyle/>
          <a:p>
            <a:r>
              <a:rPr lang="en-ZA" sz="3000" dirty="0" smtClean="0">
                <a:solidFill>
                  <a:schemeClr val="accent4"/>
                </a:solidFill>
              </a:rPr>
              <a:t>Management Effectiveness Tracking Tool</a:t>
            </a:r>
          </a:p>
          <a:p>
            <a:r>
              <a:rPr lang="en-ZA" sz="3000" dirty="0" smtClean="0">
                <a:solidFill>
                  <a:schemeClr val="accent4"/>
                </a:solidFill>
              </a:rPr>
              <a:t>Composed of 2 parts, both should be completed:</a:t>
            </a:r>
          </a:p>
          <a:p>
            <a:pPr marL="719138" indent="-514350">
              <a:buFont typeface="+mj-lt"/>
              <a:buAutoNum type="arabicPeriod"/>
            </a:pPr>
            <a:r>
              <a:rPr lang="en-ZA" sz="3000" dirty="0" smtClean="0">
                <a:solidFill>
                  <a:schemeClr val="accent4"/>
                </a:solidFill>
              </a:rPr>
              <a:t>Datasheets contains 2 separate sections: </a:t>
            </a:r>
          </a:p>
          <a:p>
            <a:pPr marL="914400" lvl="1" indent="-514350">
              <a:buNone/>
            </a:pPr>
            <a:r>
              <a:rPr lang="en-ZA" sz="2600" dirty="0" smtClean="0">
                <a:solidFill>
                  <a:schemeClr val="accent4"/>
                </a:solidFill>
              </a:rPr>
              <a:t>Datasheet 1: details of the assessment, basic info on PA</a:t>
            </a:r>
          </a:p>
          <a:p>
            <a:pPr marL="914400" lvl="1" indent="-514350">
              <a:buNone/>
            </a:pPr>
            <a:r>
              <a:rPr lang="en-ZA" sz="2600" dirty="0" smtClean="0">
                <a:solidFill>
                  <a:schemeClr val="accent4"/>
                </a:solidFill>
              </a:rPr>
              <a:t>Datasheet 2: a generic list of threats that PAs face. </a:t>
            </a:r>
          </a:p>
          <a:p>
            <a:pPr marL="719138" indent="-514350">
              <a:buFont typeface="+mj-lt"/>
              <a:buAutoNum type="arabicPeriod"/>
            </a:pPr>
            <a:r>
              <a:rPr lang="en-ZA" sz="3000" b="1" dirty="0" smtClean="0">
                <a:solidFill>
                  <a:schemeClr val="accent4"/>
                </a:solidFill>
              </a:rPr>
              <a:t>Assessment Form </a:t>
            </a:r>
            <a:r>
              <a:rPr lang="en-ZA" sz="3000" dirty="0" smtClean="0">
                <a:solidFill>
                  <a:schemeClr val="accent4"/>
                </a:solidFill>
              </a:rPr>
              <a:t>contains 30 questions, all of which should be completed</a:t>
            </a:r>
          </a:p>
        </p:txBody>
      </p:sp>
      <p:sp>
        <p:nvSpPr>
          <p:cNvPr id="21" name="Content Placeholder 18"/>
          <p:cNvSpPr txBox="1">
            <a:spLocks/>
          </p:cNvSpPr>
          <p:nvPr/>
        </p:nvSpPr>
        <p:spPr>
          <a:xfrm>
            <a:off x="214282" y="1000108"/>
            <a:ext cx="8358246" cy="571504"/>
          </a:xfrm>
          <a:prstGeom prst="rect">
            <a:avLst/>
          </a:prstGeom>
        </p:spPr>
        <p:txBody>
          <a:bodyPr vert="horz" lIns="91440" tIns="45720" rIns="91440" bIns="45720" rtlCol="0">
            <a:noAutofit/>
          </a:body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ZA" sz="3600" b="1" i="0" u="none" strike="noStrike" kern="1200" cap="none" spc="0" normalizeH="0" baseline="0" noProof="0" dirty="0" smtClean="0">
                <a:ln>
                  <a:noFill/>
                </a:ln>
                <a:solidFill>
                  <a:schemeClr val="accent4"/>
                </a:solidFill>
                <a:effectLst/>
                <a:uLnTx/>
                <a:uFillTx/>
                <a:latin typeface="+mn-lt"/>
                <a:ea typeface="+mn-ea"/>
                <a:cs typeface="+mn-cs"/>
              </a:rPr>
              <a:t>Objective 1. Section II</a:t>
            </a:r>
            <a:r>
              <a:rPr kumimoji="0" lang="en-ZA" sz="3600" i="0" u="none" strike="noStrike" kern="1200" cap="none" spc="0" normalizeH="0" baseline="0" noProof="0" dirty="0" smtClean="0">
                <a:ln>
                  <a:noFill/>
                </a:ln>
                <a:solidFill>
                  <a:schemeClr val="accent4"/>
                </a:solidFill>
                <a:effectLst/>
                <a:uLnTx/>
                <a:uFillTx/>
                <a:latin typeface="+mn-lt"/>
                <a:ea typeface="+mn-ea"/>
                <a:cs typeface="+mn-cs"/>
              </a:rPr>
              <a:t> (aka</a:t>
            </a:r>
            <a:r>
              <a:rPr kumimoji="0" lang="en-ZA" sz="3600" i="0" u="none" strike="noStrike" kern="1200" cap="none" spc="0" normalizeH="0" noProof="0" dirty="0" smtClean="0">
                <a:ln>
                  <a:noFill/>
                </a:ln>
                <a:solidFill>
                  <a:schemeClr val="accent4"/>
                </a:solidFill>
                <a:effectLst/>
                <a:uLnTx/>
                <a:uFillTx/>
                <a:latin typeface="+mn-lt"/>
                <a:ea typeface="+mn-ea"/>
                <a:cs typeface="+mn-cs"/>
              </a:rPr>
              <a:t> METT)</a:t>
            </a:r>
            <a:endParaRPr kumimoji="0" lang="en-US" sz="3600" b="1" i="0" u="none" strike="noStrike" kern="1200" cap="none" spc="0" normalizeH="0" baseline="0" noProof="0" dirty="0">
              <a:ln>
                <a:noFill/>
              </a:ln>
              <a:solidFill>
                <a:schemeClr val="accent4"/>
              </a:solidFill>
              <a:effectLst/>
              <a:uLnTx/>
              <a:uFillTx/>
              <a:latin typeface="+mn-lt"/>
              <a:ea typeface="+mn-ea"/>
              <a:cs typeface="+mn-cs"/>
            </a:endParaRPr>
          </a:p>
        </p:txBody>
      </p:sp>
      <p:sp>
        <p:nvSpPr>
          <p:cNvPr id="11" name="Rectangle 10"/>
          <p:cNvSpPr/>
          <p:nvPr/>
        </p:nvSpPr>
        <p:spPr>
          <a:xfrm>
            <a:off x="0" y="2714620"/>
            <a:ext cx="8501090" cy="15001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p:cNvPicPr>
            <a:picLocks noChangeAspect="1" noChangeArrowheads="1"/>
          </p:cNvPicPr>
          <p:nvPr/>
        </p:nvPicPr>
        <p:blipFill>
          <a:blip r:embed="rId4"/>
          <a:srcRect/>
          <a:stretch>
            <a:fillRect/>
          </a:stretch>
        </p:blipFill>
        <p:spPr bwMode="auto">
          <a:xfrm>
            <a:off x="71406" y="5143512"/>
            <a:ext cx="8358214" cy="1493526"/>
          </a:xfrm>
          <a:prstGeom prst="rect">
            <a:avLst/>
          </a:prstGeom>
          <a:noFill/>
          <a:ln w="9525">
            <a:noFill/>
            <a:miter lim="800000"/>
            <a:headEnd/>
            <a:tailEnd/>
          </a:ln>
          <a:effectLst/>
        </p:spPr>
      </p:pic>
      <p:pic>
        <p:nvPicPr>
          <p:cNvPr id="12" name="Picture 2"/>
          <p:cNvPicPr>
            <a:picLocks noChangeAspect="1" noChangeArrowheads="1"/>
          </p:cNvPicPr>
          <p:nvPr/>
        </p:nvPicPr>
        <p:blipFill>
          <a:blip r:embed="rId5"/>
          <a:srcRect/>
          <a:stretch>
            <a:fillRect/>
          </a:stretch>
        </p:blipFill>
        <p:spPr bwMode="auto">
          <a:xfrm>
            <a:off x="8572528" y="4857760"/>
            <a:ext cx="571504" cy="6680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flipV="1">
            <a:off x="8572528" y="0"/>
            <a:ext cx="571472"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0"/>
            <a:ext cx="9144000" cy="8572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ZA" sz="3600" dirty="0" smtClean="0">
                <a:solidFill>
                  <a:schemeClr val="accent4"/>
                </a:solidFill>
                <a:latin typeface="+mj-lt"/>
              </a:rPr>
              <a:t>Structure of the GEF TTs: Protected Areas</a:t>
            </a:r>
            <a:endParaRPr lang="en-US" sz="3600" dirty="0">
              <a:solidFill>
                <a:schemeClr val="accent4"/>
              </a:solidFill>
              <a:latin typeface="+mj-lt"/>
            </a:endParaRPr>
          </a:p>
        </p:txBody>
      </p:sp>
      <p:cxnSp>
        <p:nvCxnSpPr>
          <p:cNvPr id="6" name="Straight Connector 5"/>
          <p:cNvCxnSpPr/>
          <p:nvPr/>
        </p:nvCxnSpPr>
        <p:spPr>
          <a:xfrm rot="10800000" flipV="1">
            <a:off x="2" y="856437"/>
            <a:ext cx="9143999" cy="794"/>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4" name="Picture 3" descr="UNDP_Logo-Blue w TaglineBlue-ENG.png"/>
          <p:cNvPicPr>
            <a:picLocks noChangeAspect="1"/>
          </p:cNvPicPr>
          <p:nvPr/>
        </p:nvPicPr>
        <p:blipFill>
          <a:blip r:embed="rId3" cstate="print"/>
          <a:stretch>
            <a:fillRect/>
          </a:stretch>
        </p:blipFill>
        <p:spPr>
          <a:xfrm>
            <a:off x="8619509" y="5776906"/>
            <a:ext cx="524491" cy="1081094"/>
          </a:xfrm>
          <a:prstGeom prst="rect">
            <a:avLst/>
          </a:prstGeom>
        </p:spPr>
      </p:pic>
      <p:cxnSp>
        <p:nvCxnSpPr>
          <p:cNvPr id="10" name="Straight Connector 9"/>
          <p:cNvCxnSpPr/>
          <p:nvPr/>
        </p:nvCxnSpPr>
        <p:spPr>
          <a:xfrm rot="10800000">
            <a:off x="2071671" y="928671"/>
            <a:ext cx="7072299" cy="8729"/>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Content Placeholder 18"/>
          <p:cNvSpPr>
            <a:spLocks noGrp="1"/>
          </p:cNvSpPr>
          <p:nvPr>
            <p:ph idx="1"/>
          </p:nvPr>
        </p:nvSpPr>
        <p:spPr>
          <a:xfrm>
            <a:off x="0" y="1571612"/>
            <a:ext cx="8572528" cy="4643470"/>
          </a:xfrm>
        </p:spPr>
        <p:txBody>
          <a:bodyPr>
            <a:noAutofit/>
          </a:bodyPr>
          <a:lstStyle/>
          <a:p>
            <a:r>
              <a:rPr lang="en-ZA" sz="3000" dirty="0" smtClean="0">
                <a:solidFill>
                  <a:schemeClr val="accent4"/>
                </a:solidFill>
              </a:rPr>
              <a:t>Financial Sustainability Scorecard</a:t>
            </a:r>
          </a:p>
          <a:p>
            <a:r>
              <a:rPr lang="en-ZA" sz="3000" dirty="0" smtClean="0">
                <a:solidFill>
                  <a:schemeClr val="accent4"/>
                </a:solidFill>
              </a:rPr>
              <a:t>Composed of 3 parts, all should be completed:</a:t>
            </a:r>
          </a:p>
          <a:p>
            <a:pPr marL="719138" indent="-514350">
              <a:buNone/>
            </a:pPr>
            <a:r>
              <a:rPr lang="en-ZA" sz="2500" b="1" dirty="0" smtClean="0">
                <a:solidFill>
                  <a:schemeClr val="accent4"/>
                </a:solidFill>
              </a:rPr>
              <a:t>Part I </a:t>
            </a:r>
            <a:r>
              <a:rPr lang="en-ZA" sz="2500" dirty="0" smtClean="0">
                <a:solidFill>
                  <a:schemeClr val="accent4"/>
                </a:solidFill>
              </a:rPr>
              <a:t>–</a:t>
            </a:r>
            <a:r>
              <a:rPr lang="en-ZA" sz="2500" b="1" dirty="0" smtClean="0">
                <a:solidFill>
                  <a:schemeClr val="accent4"/>
                </a:solidFill>
              </a:rPr>
              <a:t> </a:t>
            </a:r>
            <a:r>
              <a:rPr lang="en-ZA" sz="2500" dirty="0" smtClean="0">
                <a:solidFill>
                  <a:schemeClr val="accent4"/>
                </a:solidFill>
              </a:rPr>
              <a:t>Overall financial status of PA system</a:t>
            </a:r>
          </a:p>
        </p:txBody>
      </p:sp>
      <p:sp>
        <p:nvSpPr>
          <p:cNvPr id="21" name="Content Placeholder 18"/>
          <p:cNvSpPr txBox="1">
            <a:spLocks/>
          </p:cNvSpPr>
          <p:nvPr/>
        </p:nvSpPr>
        <p:spPr>
          <a:xfrm>
            <a:off x="214282" y="1000108"/>
            <a:ext cx="8358246" cy="571504"/>
          </a:xfrm>
          <a:prstGeom prst="rect">
            <a:avLst/>
          </a:prstGeom>
        </p:spPr>
        <p:txBody>
          <a:bodyPr vert="horz" lIns="91440" tIns="45720" rIns="91440" bIns="45720" rtlCol="0">
            <a:noAutofit/>
          </a:body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ZA" sz="3600" b="1" i="0" u="none" strike="noStrike" kern="1200" cap="none" spc="0" normalizeH="0" baseline="0" noProof="0" dirty="0" smtClean="0">
                <a:ln>
                  <a:noFill/>
                </a:ln>
                <a:solidFill>
                  <a:schemeClr val="accent4"/>
                </a:solidFill>
                <a:effectLst/>
                <a:uLnTx/>
                <a:uFillTx/>
                <a:latin typeface="+mn-lt"/>
                <a:ea typeface="+mn-ea"/>
                <a:cs typeface="+mn-cs"/>
              </a:rPr>
              <a:t>Objective 1. Section III</a:t>
            </a:r>
            <a:r>
              <a:rPr kumimoji="0" lang="en-ZA" sz="3600" i="0" u="none" strike="noStrike" kern="1200" cap="none" spc="0" normalizeH="0" baseline="0" noProof="0" dirty="0" smtClean="0">
                <a:ln>
                  <a:noFill/>
                </a:ln>
                <a:solidFill>
                  <a:schemeClr val="accent4"/>
                </a:solidFill>
                <a:effectLst/>
                <a:uLnTx/>
                <a:uFillTx/>
                <a:latin typeface="+mn-lt"/>
                <a:ea typeface="+mn-ea"/>
                <a:cs typeface="+mn-cs"/>
              </a:rPr>
              <a:t> (aka FSC</a:t>
            </a:r>
            <a:r>
              <a:rPr kumimoji="0" lang="en-ZA" sz="3600" i="0" u="none" strike="noStrike" kern="1200" cap="none" spc="0" normalizeH="0" noProof="0" dirty="0" smtClean="0">
                <a:ln>
                  <a:noFill/>
                </a:ln>
                <a:solidFill>
                  <a:schemeClr val="accent4"/>
                </a:solidFill>
                <a:effectLst/>
                <a:uLnTx/>
                <a:uFillTx/>
                <a:latin typeface="+mn-lt"/>
                <a:ea typeface="+mn-ea"/>
                <a:cs typeface="+mn-cs"/>
              </a:rPr>
              <a:t>)</a:t>
            </a:r>
            <a:endParaRPr kumimoji="0" lang="en-US" sz="3600" b="1" i="0" u="none" strike="noStrike" kern="1200" cap="none" spc="0" normalizeH="0" baseline="0" noProof="0" dirty="0">
              <a:ln>
                <a:noFill/>
              </a:ln>
              <a:solidFill>
                <a:schemeClr val="accent4"/>
              </a:solidFill>
              <a:effectLst/>
              <a:uLnTx/>
              <a:uFillTx/>
              <a:latin typeface="+mn-lt"/>
              <a:ea typeface="+mn-ea"/>
              <a:cs typeface="+mn-cs"/>
            </a:endParaRPr>
          </a:p>
        </p:txBody>
      </p:sp>
      <p:pic>
        <p:nvPicPr>
          <p:cNvPr id="5122" name="Picture 2"/>
          <p:cNvPicPr>
            <a:picLocks noChangeAspect="1" noChangeArrowheads="1"/>
          </p:cNvPicPr>
          <p:nvPr/>
        </p:nvPicPr>
        <p:blipFill>
          <a:blip r:embed="rId4"/>
          <a:srcRect/>
          <a:stretch>
            <a:fillRect/>
          </a:stretch>
        </p:blipFill>
        <p:spPr bwMode="auto">
          <a:xfrm>
            <a:off x="71406" y="3330871"/>
            <a:ext cx="8358213" cy="3312839"/>
          </a:xfrm>
          <a:prstGeom prst="rect">
            <a:avLst/>
          </a:prstGeom>
          <a:noFill/>
          <a:ln w="9525">
            <a:solidFill>
              <a:schemeClr val="tx1"/>
            </a:solidFill>
            <a:miter lim="800000"/>
            <a:headEnd/>
            <a:tailEnd/>
          </a:ln>
          <a:effectLst/>
        </p:spPr>
      </p:pic>
      <p:pic>
        <p:nvPicPr>
          <p:cNvPr id="11" name="Picture 2"/>
          <p:cNvPicPr>
            <a:picLocks noChangeAspect="1" noChangeArrowheads="1"/>
          </p:cNvPicPr>
          <p:nvPr/>
        </p:nvPicPr>
        <p:blipFill>
          <a:blip r:embed="rId5"/>
          <a:srcRect/>
          <a:stretch>
            <a:fillRect/>
          </a:stretch>
        </p:blipFill>
        <p:spPr bwMode="auto">
          <a:xfrm>
            <a:off x="8572528" y="4857760"/>
            <a:ext cx="571504" cy="6680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flipV="1">
            <a:off x="8572528" y="0"/>
            <a:ext cx="571472"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0"/>
            <a:ext cx="9144000" cy="8572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ZA" sz="3600" dirty="0" smtClean="0">
                <a:solidFill>
                  <a:schemeClr val="accent4"/>
                </a:solidFill>
                <a:latin typeface="+mj-lt"/>
              </a:rPr>
              <a:t>Structure of the GEF TTs: Protected Areas</a:t>
            </a:r>
            <a:endParaRPr lang="en-US" sz="3600" dirty="0">
              <a:solidFill>
                <a:schemeClr val="accent4"/>
              </a:solidFill>
              <a:latin typeface="+mj-lt"/>
            </a:endParaRPr>
          </a:p>
        </p:txBody>
      </p:sp>
      <p:cxnSp>
        <p:nvCxnSpPr>
          <p:cNvPr id="6" name="Straight Connector 5"/>
          <p:cNvCxnSpPr/>
          <p:nvPr/>
        </p:nvCxnSpPr>
        <p:spPr>
          <a:xfrm rot="10800000" flipV="1">
            <a:off x="2" y="856437"/>
            <a:ext cx="9143999" cy="794"/>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4" name="Picture 3" descr="UNDP_Logo-Blue w TaglineBlue-ENG.png"/>
          <p:cNvPicPr>
            <a:picLocks noChangeAspect="1"/>
          </p:cNvPicPr>
          <p:nvPr/>
        </p:nvPicPr>
        <p:blipFill>
          <a:blip r:embed="rId3" cstate="print"/>
          <a:stretch>
            <a:fillRect/>
          </a:stretch>
        </p:blipFill>
        <p:spPr>
          <a:xfrm>
            <a:off x="8619509" y="5776906"/>
            <a:ext cx="524491" cy="1081094"/>
          </a:xfrm>
          <a:prstGeom prst="rect">
            <a:avLst/>
          </a:prstGeom>
        </p:spPr>
      </p:pic>
      <p:cxnSp>
        <p:nvCxnSpPr>
          <p:cNvPr id="10" name="Straight Connector 9"/>
          <p:cNvCxnSpPr/>
          <p:nvPr/>
        </p:nvCxnSpPr>
        <p:spPr>
          <a:xfrm rot="10800000">
            <a:off x="2071671" y="928671"/>
            <a:ext cx="7072299" cy="8729"/>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Content Placeholder 18"/>
          <p:cNvSpPr>
            <a:spLocks noGrp="1"/>
          </p:cNvSpPr>
          <p:nvPr>
            <p:ph idx="1"/>
          </p:nvPr>
        </p:nvSpPr>
        <p:spPr>
          <a:xfrm>
            <a:off x="0" y="1571612"/>
            <a:ext cx="8572528" cy="4643470"/>
          </a:xfrm>
        </p:spPr>
        <p:txBody>
          <a:bodyPr>
            <a:noAutofit/>
          </a:bodyPr>
          <a:lstStyle/>
          <a:p>
            <a:r>
              <a:rPr lang="en-ZA" sz="3000" dirty="0" smtClean="0">
                <a:solidFill>
                  <a:schemeClr val="accent4"/>
                </a:solidFill>
              </a:rPr>
              <a:t>Financial Sustainability Scorecard</a:t>
            </a:r>
          </a:p>
          <a:p>
            <a:r>
              <a:rPr lang="en-ZA" sz="3000" dirty="0" smtClean="0">
                <a:solidFill>
                  <a:schemeClr val="accent4"/>
                </a:solidFill>
              </a:rPr>
              <a:t>Composed of 3 parts, all should be completed:</a:t>
            </a:r>
          </a:p>
          <a:p>
            <a:pPr marL="719138" indent="-514350">
              <a:buNone/>
            </a:pPr>
            <a:r>
              <a:rPr lang="en-ZA" sz="2500" dirty="0" smtClean="0">
                <a:solidFill>
                  <a:schemeClr val="accent4"/>
                </a:solidFill>
              </a:rPr>
              <a:t>Part I – Overall financial status of PA system</a:t>
            </a:r>
          </a:p>
          <a:p>
            <a:pPr marL="719138" indent="-514350">
              <a:buNone/>
            </a:pPr>
            <a:r>
              <a:rPr lang="en-ZA" sz="2500" b="1" dirty="0" smtClean="0">
                <a:solidFill>
                  <a:schemeClr val="accent4"/>
                </a:solidFill>
              </a:rPr>
              <a:t>Part II</a:t>
            </a:r>
            <a:r>
              <a:rPr lang="en-ZA" sz="2500" dirty="0" smtClean="0">
                <a:solidFill>
                  <a:schemeClr val="accent4"/>
                </a:solidFill>
              </a:rPr>
              <a:t> – Assessing elements of  the financing system</a:t>
            </a:r>
          </a:p>
        </p:txBody>
      </p:sp>
      <p:sp>
        <p:nvSpPr>
          <p:cNvPr id="21" name="Content Placeholder 18"/>
          <p:cNvSpPr txBox="1">
            <a:spLocks/>
          </p:cNvSpPr>
          <p:nvPr/>
        </p:nvSpPr>
        <p:spPr>
          <a:xfrm>
            <a:off x="214282" y="1000108"/>
            <a:ext cx="8358246" cy="571504"/>
          </a:xfrm>
          <a:prstGeom prst="rect">
            <a:avLst/>
          </a:prstGeom>
        </p:spPr>
        <p:txBody>
          <a:bodyPr vert="horz" lIns="91440" tIns="45720" rIns="91440" bIns="45720" rtlCol="0">
            <a:noAutofit/>
          </a:body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ZA" sz="3600" b="1" i="0" u="none" strike="noStrike" kern="1200" cap="none" spc="0" normalizeH="0" baseline="0" noProof="0" dirty="0" smtClean="0">
                <a:ln>
                  <a:noFill/>
                </a:ln>
                <a:solidFill>
                  <a:schemeClr val="accent4"/>
                </a:solidFill>
                <a:effectLst/>
                <a:uLnTx/>
                <a:uFillTx/>
                <a:latin typeface="+mn-lt"/>
                <a:ea typeface="+mn-ea"/>
                <a:cs typeface="+mn-cs"/>
              </a:rPr>
              <a:t>Objective 1. Section III</a:t>
            </a:r>
            <a:r>
              <a:rPr kumimoji="0" lang="en-ZA" sz="3600" i="0" u="none" strike="noStrike" kern="1200" cap="none" spc="0" normalizeH="0" baseline="0" noProof="0" dirty="0" smtClean="0">
                <a:ln>
                  <a:noFill/>
                </a:ln>
                <a:solidFill>
                  <a:schemeClr val="accent4"/>
                </a:solidFill>
                <a:effectLst/>
                <a:uLnTx/>
                <a:uFillTx/>
                <a:latin typeface="+mn-lt"/>
                <a:ea typeface="+mn-ea"/>
                <a:cs typeface="+mn-cs"/>
              </a:rPr>
              <a:t> (aka FSC</a:t>
            </a:r>
            <a:r>
              <a:rPr kumimoji="0" lang="en-ZA" sz="3600" i="0" u="none" strike="noStrike" kern="1200" cap="none" spc="0" normalizeH="0" noProof="0" dirty="0" smtClean="0">
                <a:ln>
                  <a:noFill/>
                </a:ln>
                <a:solidFill>
                  <a:schemeClr val="accent4"/>
                </a:solidFill>
                <a:effectLst/>
                <a:uLnTx/>
                <a:uFillTx/>
                <a:latin typeface="+mn-lt"/>
                <a:ea typeface="+mn-ea"/>
                <a:cs typeface="+mn-cs"/>
              </a:rPr>
              <a:t>)</a:t>
            </a:r>
            <a:endParaRPr kumimoji="0" lang="en-US" sz="3600" b="1" i="0" u="none" strike="noStrike" kern="1200" cap="none" spc="0" normalizeH="0" baseline="0" noProof="0" dirty="0">
              <a:ln>
                <a:noFill/>
              </a:ln>
              <a:solidFill>
                <a:schemeClr val="accent4"/>
              </a:solidFill>
              <a:effectLst/>
              <a:uLnTx/>
              <a:uFillTx/>
              <a:latin typeface="+mn-lt"/>
              <a:ea typeface="+mn-ea"/>
              <a:cs typeface="+mn-cs"/>
            </a:endParaRPr>
          </a:p>
        </p:txBody>
      </p:sp>
      <p:sp>
        <p:nvSpPr>
          <p:cNvPr id="11" name="Rectangle 10"/>
          <p:cNvSpPr/>
          <p:nvPr/>
        </p:nvSpPr>
        <p:spPr>
          <a:xfrm>
            <a:off x="0" y="2714620"/>
            <a:ext cx="8429652" cy="42862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46" name="Picture 2"/>
          <p:cNvPicPr>
            <a:picLocks noChangeAspect="1" noChangeArrowheads="1"/>
          </p:cNvPicPr>
          <p:nvPr/>
        </p:nvPicPr>
        <p:blipFill>
          <a:blip r:embed="rId4"/>
          <a:srcRect b="14604"/>
          <a:stretch>
            <a:fillRect/>
          </a:stretch>
        </p:blipFill>
        <p:spPr bwMode="auto">
          <a:xfrm>
            <a:off x="1238257" y="3571876"/>
            <a:ext cx="5691197" cy="3214710"/>
          </a:xfrm>
          <a:prstGeom prst="rect">
            <a:avLst/>
          </a:prstGeom>
          <a:noFill/>
          <a:ln w="9525">
            <a:solidFill>
              <a:schemeClr val="tx1"/>
            </a:solidFill>
            <a:miter lim="800000"/>
            <a:headEnd/>
            <a:tailEnd/>
          </a:ln>
          <a:effectLst/>
        </p:spPr>
      </p:pic>
      <p:pic>
        <p:nvPicPr>
          <p:cNvPr id="12" name="Picture 2"/>
          <p:cNvPicPr>
            <a:picLocks noChangeAspect="1" noChangeArrowheads="1"/>
          </p:cNvPicPr>
          <p:nvPr/>
        </p:nvPicPr>
        <p:blipFill>
          <a:blip r:embed="rId5"/>
          <a:srcRect/>
          <a:stretch>
            <a:fillRect/>
          </a:stretch>
        </p:blipFill>
        <p:spPr bwMode="auto">
          <a:xfrm>
            <a:off x="8572528" y="4857760"/>
            <a:ext cx="571504" cy="6680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flipV="1">
            <a:off x="8572528" y="0"/>
            <a:ext cx="571472"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0"/>
            <a:ext cx="9144000" cy="8572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ZA" sz="3600" dirty="0" smtClean="0">
                <a:solidFill>
                  <a:schemeClr val="accent4"/>
                </a:solidFill>
                <a:latin typeface="+mj-lt"/>
              </a:rPr>
              <a:t>Structure of the GEF TTs: Protected Areas</a:t>
            </a:r>
            <a:endParaRPr lang="en-US" sz="3600" dirty="0">
              <a:solidFill>
                <a:schemeClr val="accent4"/>
              </a:solidFill>
              <a:latin typeface="+mj-lt"/>
            </a:endParaRPr>
          </a:p>
        </p:txBody>
      </p:sp>
      <p:cxnSp>
        <p:nvCxnSpPr>
          <p:cNvPr id="6" name="Straight Connector 5"/>
          <p:cNvCxnSpPr/>
          <p:nvPr/>
        </p:nvCxnSpPr>
        <p:spPr>
          <a:xfrm rot="10800000" flipV="1">
            <a:off x="2" y="856437"/>
            <a:ext cx="9143999" cy="794"/>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4" name="Picture 3" descr="UNDP_Logo-Blue w TaglineBlue-ENG.png"/>
          <p:cNvPicPr>
            <a:picLocks noChangeAspect="1"/>
          </p:cNvPicPr>
          <p:nvPr/>
        </p:nvPicPr>
        <p:blipFill>
          <a:blip r:embed="rId3" cstate="print"/>
          <a:stretch>
            <a:fillRect/>
          </a:stretch>
        </p:blipFill>
        <p:spPr>
          <a:xfrm>
            <a:off x="8619509" y="5776906"/>
            <a:ext cx="524491" cy="1081094"/>
          </a:xfrm>
          <a:prstGeom prst="rect">
            <a:avLst/>
          </a:prstGeom>
        </p:spPr>
      </p:pic>
      <p:cxnSp>
        <p:nvCxnSpPr>
          <p:cNvPr id="10" name="Straight Connector 9"/>
          <p:cNvCxnSpPr/>
          <p:nvPr/>
        </p:nvCxnSpPr>
        <p:spPr>
          <a:xfrm rot="10800000">
            <a:off x="2071671" y="928671"/>
            <a:ext cx="7072299" cy="8729"/>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Content Placeholder 18"/>
          <p:cNvSpPr>
            <a:spLocks noGrp="1"/>
          </p:cNvSpPr>
          <p:nvPr>
            <p:ph idx="1"/>
          </p:nvPr>
        </p:nvSpPr>
        <p:spPr>
          <a:xfrm>
            <a:off x="0" y="1571612"/>
            <a:ext cx="8572528" cy="4643470"/>
          </a:xfrm>
        </p:spPr>
        <p:txBody>
          <a:bodyPr>
            <a:noAutofit/>
          </a:bodyPr>
          <a:lstStyle/>
          <a:p>
            <a:r>
              <a:rPr lang="en-ZA" sz="3000" dirty="0" smtClean="0">
                <a:solidFill>
                  <a:schemeClr val="accent4"/>
                </a:solidFill>
              </a:rPr>
              <a:t>Financial Sustainability Scorecard</a:t>
            </a:r>
          </a:p>
          <a:p>
            <a:r>
              <a:rPr lang="en-ZA" sz="3000" dirty="0" smtClean="0">
                <a:solidFill>
                  <a:schemeClr val="accent4"/>
                </a:solidFill>
              </a:rPr>
              <a:t>Composed of 3 parts, all should be completed:</a:t>
            </a:r>
          </a:p>
          <a:p>
            <a:pPr marL="719138" indent="-514350">
              <a:buNone/>
            </a:pPr>
            <a:r>
              <a:rPr lang="en-ZA" sz="2500" dirty="0" smtClean="0">
                <a:solidFill>
                  <a:schemeClr val="accent4"/>
                </a:solidFill>
              </a:rPr>
              <a:t>Part I – Overall financial status of PA system</a:t>
            </a:r>
          </a:p>
          <a:p>
            <a:pPr marL="719138" indent="-514350">
              <a:buNone/>
            </a:pPr>
            <a:r>
              <a:rPr lang="en-ZA" sz="2500" dirty="0" smtClean="0">
                <a:solidFill>
                  <a:schemeClr val="accent4"/>
                </a:solidFill>
              </a:rPr>
              <a:t>Part II – Assessing elements of  the financing system</a:t>
            </a:r>
          </a:p>
          <a:p>
            <a:pPr marL="719138" indent="-514350">
              <a:buNone/>
            </a:pPr>
            <a:r>
              <a:rPr lang="en-ZA" sz="2500" b="1" dirty="0" smtClean="0">
                <a:solidFill>
                  <a:schemeClr val="accent4"/>
                </a:solidFill>
              </a:rPr>
              <a:t>Part III</a:t>
            </a:r>
            <a:r>
              <a:rPr lang="en-ZA" sz="2500" dirty="0" smtClean="0">
                <a:solidFill>
                  <a:schemeClr val="accent4"/>
                </a:solidFill>
              </a:rPr>
              <a:t> – Scoring</a:t>
            </a:r>
          </a:p>
        </p:txBody>
      </p:sp>
      <p:sp>
        <p:nvSpPr>
          <p:cNvPr id="21" name="Content Placeholder 18"/>
          <p:cNvSpPr txBox="1">
            <a:spLocks/>
          </p:cNvSpPr>
          <p:nvPr/>
        </p:nvSpPr>
        <p:spPr>
          <a:xfrm>
            <a:off x="214282" y="1000108"/>
            <a:ext cx="8358246" cy="571504"/>
          </a:xfrm>
          <a:prstGeom prst="rect">
            <a:avLst/>
          </a:prstGeom>
        </p:spPr>
        <p:txBody>
          <a:bodyPr vert="horz" lIns="91440" tIns="45720" rIns="91440" bIns="45720" rtlCol="0">
            <a:noAutofit/>
          </a:body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ZA" sz="3600" b="1" i="0" u="none" strike="noStrike" kern="1200" cap="none" spc="0" normalizeH="0" baseline="0" noProof="0" dirty="0" smtClean="0">
                <a:ln>
                  <a:noFill/>
                </a:ln>
                <a:solidFill>
                  <a:schemeClr val="accent4"/>
                </a:solidFill>
                <a:effectLst/>
                <a:uLnTx/>
                <a:uFillTx/>
                <a:latin typeface="+mn-lt"/>
                <a:ea typeface="+mn-ea"/>
                <a:cs typeface="+mn-cs"/>
              </a:rPr>
              <a:t>Objective 1. Section III</a:t>
            </a:r>
            <a:r>
              <a:rPr kumimoji="0" lang="en-ZA" sz="3600" i="0" u="none" strike="noStrike" kern="1200" cap="none" spc="0" normalizeH="0" baseline="0" noProof="0" dirty="0" smtClean="0">
                <a:ln>
                  <a:noFill/>
                </a:ln>
                <a:solidFill>
                  <a:schemeClr val="accent4"/>
                </a:solidFill>
                <a:effectLst/>
                <a:uLnTx/>
                <a:uFillTx/>
                <a:latin typeface="+mn-lt"/>
                <a:ea typeface="+mn-ea"/>
                <a:cs typeface="+mn-cs"/>
              </a:rPr>
              <a:t> (aka FSC</a:t>
            </a:r>
            <a:r>
              <a:rPr kumimoji="0" lang="en-ZA" sz="3600" i="0" u="none" strike="noStrike" kern="1200" cap="none" spc="0" normalizeH="0" noProof="0" dirty="0" smtClean="0">
                <a:ln>
                  <a:noFill/>
                </a:ln>
                <a:solidFill>
                  <a:schemeClr val="accent4"/>
                </a:solidFill>
                <a:effectLst/>
                <a:uLnTx/>
                <a:uFillTx/>
                <a:latin typeface="+mn-lt"/>
                <a:ea typeface="+mn-ea"/>
                <a:cs typeface="+mn-cs"/>
              </a:rPr>
              <a:t>)</a:t>
            </a:r>
            <a:endParaRPr kumimoji="0" lang="en-US" sz="3600" b="1" i="0" u="none" strike="noStrike" kern="1200" cap="none" spc="0" normalizeH="0" baseline="0" noProof="0" dirty="0">
              <a:ln>
                <a:noFill/>
              </a:ln>
              <a:solidFill>
                <a:schemeClr val="accent4"/>
              </a:solidFill>
              <a:effectLst/>
              <a:uLnTx/>
              <a:uFillTx/>
              <a:latin typeface="+mn-lt"/>
              <a:ea typeface="+mn-ea"/>
              <a:cs typeface="+mn-cs"/>
            </a:endParaRPr>
          </a:p>
        </p:txBody>
      </p:sp>
      <p:sp>
        <p:nvSpPr>
          <p:cNvPr id="11" name="Rectangle 10"/>
          <p:cNvSpPr/>
          <p:nvPr/>
        </p:nvSpPr>
        <p:spPr>
          <a:xfrm>
            <a:off x="0" y="2714620"/>
            <a:ext cx="8429652" cy="92869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70" name="Picture 2"/>
          <p:cNvPicPr>
            <a:picLocks noChangeAspect="1" noChangeArrowheads="1"/>
          </p:cNvPicPr>
          <p:nvPr/>
        </p:nvPicPr>
        <p:blipFill>
          <a:blip r:embed="rId4"/>
          <a:srcRect/>
          <a:stretch>
            <a:fillRect/>
          </a:stretch>
        </p:blipFill>
        <p:spPr bwMode="auto">
          <a:xfrm>
            <a:off x="422973" y="4071942"/>
            <a:ext cx="7720927" cy="2540131"/>
          </a:xfrm>
          <a:prstGeom prst="rect">
            <a:avLst/>
          </a:prstGeom>
          <a:noFill/>
          <a:ln w="9525">
            <a:solidFill>
              <a:schemeClr val="tx1"/>
            </a:solidFill>
            <a:miter lim="800000"/>
            <a:headEnd/>
            <a:tailEnd/>
          </a:ln>
          <a:effectLst/>
        </p:spPr>
      </p:pic>
      <p:pic>
        <p:nvPicPr>
          <p:cNvPr id="12" name="Picture 2"/>
          <p:cNvPicPr>
            <a:picLocks noChangeAspect="1" noChangeArrowheads="1"/>
          </p:cNvPicPr>
          <p:nvPr/>
        </p:nvPicPr>
        <p:blipFill>
          <a:blip r:embed="rId5"/>
          <a:srcRect/>
          <a:stretch>
            <a:fillRect/>
          </a:stretch>
        </p:blipFill>
        <p:spPr bwMode="auto">
          <a:xfrm>
            <a:off x="8572528" y="4857760"/>
            <a:ext cx="571504" cy="6680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309230"/>
            <a:ext cx="5784166" cy="3977158"/>
          </a:xfrm>
          <a:solidFill>
            <a:schemeClr val="tx1"/>
          </a:solidFill>
          <a:ln>
            <a:noFill/>
          </a:ln>
        </p:spPr>
        <p:txBody>
          <a:bodyPr>
            <a:normAutofit/>
          </a:bodyPr>
          <a:lstStyle/>
          <a:p>
            <a:pPr>
              <a:spcBef>
                <a:spcPts val="1200"/>
              </a:spcBef>
            </a:pPr>
            <a:endParaRPr lang="en-ZA" sz="900" dirty="0" smtClean="0">
              <a:solidFill>
                <a:schemeClr val="accent5"/>
              </a:solidFill>
            </a:endParaRPr>
          </a:p>
          <a:p>
            <a:pPr>
              <a:spcBef>
                <a:spcPts val="1200"/>
              </a:spcBef>
            </a:pPr>
            <a:r>
              <a:rPr lang="en-ZA" dirty="0" smtClean="0">
                <a:solidFill>
                  <a:schemeClr val="bg1"/>
                </a:solidFill>
              </a:rPr>
              <a:t>UNDP’s definition and approach to CD</a:t>
            </a:r>
          </a:p>
          <a:p>
            <a:r>
              <a:rPr lang="en-ZA" dirty="0" smtClean="0">
                <a:solidFill>
                  <a:schemeClr val="bg1"/>
                </a:solidFill>
              </a:rPr>
              <a:t>Key elements of the CD scorecard for BD projects</a:t>
            </a:r>
          </a:p>
          <a:p>
            <a:r>
              <a:rPr lang="en-ZA" dirty="0" smtClean="0">
                <a:solidFill>
                  <a:schemeClr val="bg1"/>
                </a:solidFill>
              </a:rPr>
              <a:t>Example of a completed CD Scorecard</a:t>
            </a:r>
            <a:endParaRPr lang="en-ZA" dirty="0">
              <a:solidFill>
                <a:schemeClr val="bg1"/>
              </a:solidFill>
            </a:endParaRPr>
          </a:p>
        </p:txBody>
      </p:sp>
      <p:sp>
        <p:nvSpPr>
          <p:cNvPr id="5" name="Rectangle 4"/>
          <p:cNvSpPr/>
          <p:nvPr/>
        </p:nvSpPr>
        <p:spPr>
          <a:xfrm flipV="1">
            <a:off x="8572528" y="0"/>
            <a:ext cx="571472"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rot="10800000" flipV="1">
            <a:off x="2" y="856437"/>
            <a:ext cx="9143999" cy="794"/>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4" name="Picture 3" descr="UNDP_Logo-Blue w TaglineBlue-ENG.png"/>
          <p:cNvPicPr>
            <a:picLocks noChangeAspect="1"/>
          </p:cNvPicPr>
          <p:nvPr/>
        </p:nvPicPr>
        <p:blipFill>
          <a:blip r:embed="rId3" cstate="print"/>
          <a:stretch>
            <a:fillRect/>
          </a:stretch>
        </p:blipFill>
        <p:spPr>
          <a:xfrm>
            <a:off x="8619509" y="5776906"/>
            <a:ext cx="524491" cy="1081094"/>
          </a:xfrm>
          <a:prstGeom prst="rect">
            <a:avLst/>
          </a:prstGeom>
        </p:spPr>
      </p:pic>
      <p:cxnSp>
        <p:nvCxnSpPr>
          <p:cNvPr id="9" name="Straight Connector 8"/>
          <p:cNvCxnSpPr/>
          <p:nvPr/>
        </p:nvCxnSpPr>
        <p:spPr>
          <a:xfrm rot="10800000">
            <a:off x="2071671" y="928671"/>
            <a:ext cx="7072299" cy="8729"/>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050" name="Picture 2" descr="C:\Users\jmee\Pictures\1929 - Wild Coast--Peter Tyldesley\Learners doing a River Health Survey at Port St Johns Envi_1.JPG"/>
          <p:cNvPicPr>
            <a:picLocks noChangeAspect="1" noChangeArrowheads="1"/>
          </p:cNvPicPr>
          <p:nvPr/>
        </p:nvPicPr>
        <p:blipFill>
          <a:blip r:embed="rId4" cstate="print"/>
          <a:srcRect/>
          <a:stretch>
            <a:fillRect/>
          </a:stretch>
        </p:blipFill>
        <p:spPr bwMode="auto">
          <a:xfrm>
            <a:off x="6072198" y="2071678"/>
            <a:ext cx="2411033" cy="3214710"/>
          </a:xfrm>
          <a:prstGeom prst="rect">
            <a:avLst/>
          </a:prstGeom>
          <a:noFill/>
        </p:spPr>
      </p:pic>
      <p:pic>
        <p:nvPicPr>
          <p:cNvPr id="10" name="Picture 2"/>
          <p:cNvPicPr>
            <a:picLocks noChangeAspect="1" noChangeArrowheads="1"/>
          </p:cNvPicPr>
          <p:nvPr/>
        </p:nvPicPr>
        <p:blipFill>
          <a:blip r:embed="rId5"/>
          <a:srcRect/>
          <a:stretch>
            <a:fillRect/>
          </a:stretch>
        </p:blipFill>
        <p:spPr bwMode="auto">
          <a:xfrm>
            <a:off x="8572528" y="4857760"/>
            <a:ext cx="571504" cy="668097"/>
          </a:xfrm>
          <a:prstGeom prst="rect">
            <a:avLst/>
          </a:prstGeom>
          <a:noFill/>
          <a:ln w="9525">
            <a:noFill/>
            <a:miter lim="800000"/>
            <a:headEnd/>
            <a:tailEnd/>
          </a:ln>
          <a:effectLst/>
        </p:spPr>
      </p:pic>
      <p:sp>
        <p:nvSpPr>
          <p:cNvPr id="11" name="Rectangle 10"/>
          <p:cNvSpPr/>
          <p:nvPr/>
        </p:nvSpPr>
        <p:spPr>
          <a:xfrm>
            <a:off x="0" y="0"/>
            <a:ext cx="9144000" cy="8572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dirty="0" smtClean="0">
                <a:solidFill>
                  <a:srgbClr val="FFFF00"/>
                </a:solidFill>
                <a:latin typeface="+mj-lt"/>
              </a:rPr>
              <a:t>Part II: UNDP Capacity Scorecard</a:t>
            </a:r>
            <a:endParaRPr lang="en-US" sz="3600" dirty="0">
              <a:solidFill>
                <a:srgbClr val="FFFF00"/>
              </a:solidFill>
              <a:latin typeface="+mj-lt"/>
            </a:endParaRPr>
          </a:p>
        </p:txBody>
      </p:sp>
    </p:spTree>
    <p:extLst>
      <p:ext uri="{BB962C8B-B14F-4D97-AF65-F5344CB8AC3E}">
        <p14:creationId xmlns:p14="http://schemas.microsoft.com/office/powerpoint/2010/main" xmlns="" val="17320589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V="1">
            <a:off x="8572528" y="0"/>
            <a:ext cx="571472"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0"/>
            <a:ext cx="9144000" cy="8572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dirty="0" smtClean="0">
                <a:solidFill>
                  <a:srgbClr val="FFFF00"/>
                </a:solidFill>
                <a:latin typeface="+mj-lt"/>
              </a:rPr>
              <a:t>UNDP Definition of CD</a:t>
            </a:r>
            <a:endParaRPr lang="en-US" sz="3600" dirty="0">
              <a:solidFill>
                <a:srgbClr val="FFFF00"/>
              </a:solidFill>
              <a:latin typeface="+mj-lt"/>
            </a:endParaRPr>
          </a:p>
        </p:txBody>
      </p:sp>
      <p:pic>
        <p:nvPicPr>
          <p:cNvPr id="6" name="Picture 5" descr="UNDP_Logo-Blue w TaglineBlue-ENG.png"/>
          <p:cNvPicPr>
            <a:picLocks noChangeAspect="1"/>
          </p:cNvPicPr>
          <p:nvPr/>
        </p:nvPicPr>
        <p:blipFill>
          <a:blip r:embed="rId3" cstate="print"/>
          <a:stretch>
            <a:fillRect/>
          </a:stretch>
        </p:blipFill>
        <p:spPr>
          <a:xfrm>
            <a:off x="8619509" y="5776906"/>
            <a:ext cx="524491" cy="1081094"/>
          </a:xfrm>
          <a:prstGeom prst="rect">
            <a:avLst/>
          </a:prstGeom>
        </p:spPr>
      </p:pic>
      <p:pic>
        <p:nvPicPr>
          <p:cNvPr id="7" name="Picture 2"/>
          <p:cNvPicPr>
            <a:picLocks noChangeAspect="1" noChangeArrowheads="1"/>
          </p:cNvPicPr>
          <p:nvPr/>
        </p:nvPicPr>
        <p:blipFill>
          <a:blip r:embed="rId4"/>
          <a:srcRect/>
          <a:stretch>
            <a:fillRect/>
          </a:stretch>
        </p:blipFill>
        <p:spPr bwMode="auto">
          <a:xfrm>
            <a:off x="8572528" y="4857760"/>
            <a:ext cx="571504" cy="668097"/>
          </a:xfrm>
          <a:prstGeom prst="rect">
            <a:avLst/>
          </a:prstGeom>
          <a:noFill/>
          <a:ln w="9525">
            <a:noFill/>
            <a:miter lim="800000"/>
            <a:headEnd/>
            <a:tailEnd/>
          </a:ln>
          <a:effectLst/>
        </p:spPr>
      </p:pic>
      <p:sp>
        <p:nvSpPr>
          <p:cNvPr id="8" name="Rectangle 7"/>
          <p:cNvSpPr/>
          <p:nvPr/>
        </p:nvSpPr>
        <p:spPr>
          <a:xfrm>
            <a:off x="467544" y="1412776"/>
            <a:ext cx="7305516" cy="3779032"/>
          </a:xfrm>
          <a:prstGeom prst="rect">
            <a:avLst/>
          </a:prstGeom>
          <a:solidFill>
            <a:srgbClr val="B2C1DB"/>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en-US" sz="2800" b="1" dirty="0">
                <a:solidFill>
                  <a:srgbClr val="003399"/>
                </a:solidFill>
              </a:rPr>
              <a:t>Capacity Development: </a:t>
            </a:r>
            <a:r>
              <a:rPr lang="en-US" sz="2800" dirty="0">
                <a:solidFill>
                  <a:srgbClr val="003399"/>
                </a:solidFill>
              </a:rPr>
              <a:t>The process through which </a:t>
            </a:r>
            <a:r>
              <a:rPr lang="en-US" sz="2800" u="sng" dirty="0">
                <a:solidFill>
                  <a:srgbClr val="003399"/>
                </a:solidFill>
              </a:rPr>
              <a:t>individuals, organizations and societies </a:t>
            </a:r>
            <a:r>
              <a:rPr lang="en-US" sz="2800" dirty="0">
                <a:solidFill>
                  <a:srgbClr val="003399"/>
                </a:solidFill>
              </a:rPr>
              <a:t>obtain, strengthen and maintain the capabilities to set and achieve their </a:t>
            </a:r>
            <a:r>
              <a:rPr lang="en-US" sz="2800" u="sng" dirty="0">
                <a:solidFill>
                  <a:srgbClr val="003399"/>
                </a:solidFill>
              </a:rPr>
              <a:t>own development objectives over time</a:t>
            </a:r>
            <a:endParaRPr lang="en-US" sz="2800" b="1" dirty="0">
              <a:solidFill>
                <a:srgbClr val="003399"/>
              </a:solidFill>
            </a:endParaRPr>
          </a:p>
        </p:txBody>
      </p:sp>
      <p:pic>
        <p:nvPicPr>
          <p:cNvPr id="4098" name="Picture 2" descr="C:\Users\midori.paxton\Pictures\China\poyang_lake_bird_protection_aread9ca67a7c30851f78cf6.jpg"/>
          <p:cNvPicPr>
            <a:picLocks noChangeAspect="1" noChangeArrowheads="1"/>
          </p:cNvPicPr>
          <p:nvPr/>
        </p:nvPicPr>
        <p:blipFill>
          <a:blip r:embed="rId5"/>
          <a:srcRect t="45525" b="35575"/>
          <a:stretch>
            <a:fillRect/>
          </a:stretch>
        </p:blipFill>
        <p:spPr bwMode="auto">
          <a:xfrm>
            <a:off x="0" y="5562600"/>
            <a:ext cx="9150710" cy="1295400"/>
          </a:xfrm>
          <a:prstGeom prst="rect">
            <a:avLst/>
          </a:prstGeom>
          <a:noFill/>
        </p:spPr>
      </p:pic>
    </p:spTree>
    <p:extLst>
      <p:ext uri="{BB962C8B-B14F-4D97-AF65-F5344CB8AC3E}">
        <p14:creationId xmlns:p14="http://schemas.microsoft.com/office/powerpoint/2010/main" xmlns="" val="15961329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V="1">
            <a:off x="8572528" y="0"/>
            <a:ext cx="571472"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0"/>
            <a:ext cx="9144000" cy="8572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dirty="0" smtClean="0">
                <a:solidFill>
                  <a:srgbClr val="FFFF00"/>
                </a:solidFill>
                <a:latin typeface="+mj-lt"/>
              </a:rPr>
              <a:t>Types of capacities</a:t>
            </a:r>
            <a:endParaRPr lang="en-US" sz="3600" dirty="0">
              <a:solidFill>
                <a:srgbClr val="FFFF00"/>
              </a:solidFill>
              <a:latin typeface="+mj-lt"/>
            </a:endParaRPr>
          </a:p>
        </p:txBody>
      </p:sp>
      <p:pic>
        <p:nvPicPr>
          <p:cNvPr id="6" name="Picture 5" descr="UNDP_Logo-Blue w TaglineBlue-ENG.png"/>
          <p:cNvPicPr>
            <a:picLocks noChangeAspect="1"/>
          </p:cNvPicPr>
          <p:nvPr/>
        </p:nvPicPr>
        <p:blipFill>
          <a:blip r:embed="rId2" cstate="print"/>
          <a:stretch>
            <a:fillRect/>
          </a:stretch>
        </p:blipFill>
        <p:spPr>
          <a:xfrm>
            <a:off x="8619509" y="5776906"/>
            <a:ext cx="524491" cy="1081094"/>
          </a:xfrm>
          <a:prstGeom prst="rect">
            <a:avLst/>
          </a:prstGeom>
        </p:spPr>
      </p:pic>
      <p:pic>
        <p:nvPicPr>
          <p:cNvPr id="7" name="Picture 2"/>
          <p:cNvPicPr>
            <a:picLocks noChangeAspect="1" noChangeArrowheads="1"/>
          </p:cNvPicPr>
          <p:nvPr/>
        </p:nvPicPr>
        <p:blipFill>
          <a:blip r:embed="rId3"/>
          <a:srcRect/>
          <a:stretch>
            <a:fillRect/>
          </a:stretch>
        </p:blipFill>
        <p:spPr bwMode="auto">
          <a:xfrm>
            <a:off x="8572528" y="4857760"/>
            <a:ext cx="571504" cy="668097"/>
          </a:xfrm>
          <a:prstGeom prst="rect">
            <a:avLst/>
          </a:prstGeom>
          <a:noFill/>
          <a:ln w="9525">
            <a:noFill/>
            <a:miter lim="800000"/>
            <a:headEnd/>
            <a:tailEnd/>
          </a:ln>
          <a:effectLst/>
        </p:spPr>
      </p:pic>
      <p:sp>
        <p:nvSpPr>
          <p:cNvPr id="8" name="Content Placeholder 5"/>
          <p:cNvSpPr>
            <a:spLocks noGrp="1"/>
          </p:cNvSpPr>
          <p:nvPr>
            <p:ph sz="quarter" idx="4294967295"/>
          </p:nvPr>
        </p:nvSpPr>
        <p:spPr>
          <a:xfrm>
            <a:off x="179512" y="1556792"/>
            <a:ext cx="8153400" cy="4608512"/>
          </a:xfrm>
          <a:prstGeom prst="rect">
            <a:avLst/>
          </a:prstGeom>
        </p:spPr>
        <p:txBody>
          <a:bodyPr/>
          <a:lstStyle/>
          <a:p>
            <a:pPr lvl="1"/>
            <a:r>
              <a:rPr lang="en-US" sz="2400" b="1" dirty="0" smtClean="0"/>
              <a:t>Functional</a:t>
            </a:r>
            <a:r>
              <a:rPr lang="en-US" sz="2400" dirty="0" smtClean="0"/>
              <a:t> capacities: which cut across all sectors:</a:t>
            </a:r>
          </a:p>
          <a:p>
            <a:pPr lvl="2"/>
            <a:r>
              <a:rPr lang="en-US" sz="2200" dirty="0" smtClean="0"/>
              <a:t>« to engage stakeholders »</a:t>
            </a:r>
          </a:p>
          <a:p>
            <a:pPr lvl="2"/>
            <a:r>
              <a:rPr lang="en-US" sz="2200" dirty="0" smtClean="0"/>
              <a:t>« to assess a situation and define a vision »</a:t>
            </a:r>
          </a:p>
          <a:p>
            <a:pPr lvl="2"/>
            <a:r>
              <a:rPr lang="en-US" sz="2200" dirty="0" smtClean="0"/>
              <a:t>«  to formulate policies and strategies »</a:t>
            </a:r>
          </a:p>
          <a:p>
            <a:pPr lvl="2"/>
            <a:r>
              <a:rPr lang="en-US" sz="2200" dirty="0" smtClean="0"/>
              <a:t>« to budget, manage and implement »</a:t>
            </a:r>
          </a:p>
          <a:p>
            <a:pPr lvl="2"/>
            <a:r>
              <a:rPr lang="en-US" sz="2200" dirty="0" smtClean="0"/>
              <a:t>« to monitor and evaluate »</a:t>
            </a:r>
          </a:p>
          <a:p>
            <a:pPr lvl="2"/>
            <a:endParaRPr lang="en-US" sz="2200" dirty="0" smtClean="0"/>
          </a:p>
          <a:p>
            <a:pPr lvl="1"/>
            <a:r>
              <a:rPr lang="en-US" sz="2400" b="1" dirty="0" smtClean="0"/>
              <a:t>Technical</a:t>
            </a:r>
            <a:r>
              <a:rPr lang="en-US" sz="2400" dirty="0" smtClean="0"/>
              <a:t> capacities: </a:t>
            </a:r>
            <a:r>
              <a:rPr lang="en-US" sz="2400" dirty="0" smtClean="0"/>
              <a:t>areas                                                                  </a:t>
            </a:r>
            <a:r>
              <a:rPr lang="en-US" sz="2400" dirty="0" smtClean="0"/>
              <a:t>of expertise  such </a:t>
            </a:r>
            <a:r>
              <a:rPr lang="en-US" sz="2400" dirty="0" smtClean="0"/>
              <a:t>as                                                           </a:t>
            </a:r>
            <a:r>
              <a:rPr lang="en-US" sz="2400" dirty="0" smtClean="0"/>
              <a:t>education, health, </a:t>
            </a:r>
            <a:r>
              <a:rPr lang="en-US" sz="2400" dirty="0" smtClean="0"/>
              <a:t>                                                              agriculture</a:t>
            </a:r>
            <a:r>
              <a:rPr lang="en-US" sz="2400" dirty="0" smtClean="0"/>
              <a:t>, etc. </a:t>
            </a:r>
          </a:p>
          <a:p>
            <a:pPr lvl="1"/>
            <a:endParaRPr lang="fr-FR" sz="2400" dirty="0"/>
          </a:p>
        </p:txBody>
      </p:sp>
      <p:pic>
        <p:nvPicPr>
          <p:cNvPr id="1026" name="Picture 2" descr="C:\Users\midori.paxton\Pictures\Marc Foggin\Small\snow leopard - adhoc training.jpg"/>
          <p:cNvPicPr>
            <a:picLocks noChangeAspect="1" noChangeArrowheads="1"/>
          </p:cNvPicPr>
          <p:nvPr/>
        </p:nvPicPr>
        <p:blipFill>
          <a:blip r:embed="rId4"/>
          <a:srcRect/>
          <a:stretch>
            <a:fillRect/>
          </a:stretch>
        </p:blipFill>
        <p:spPr bwMode="auto">
          <a:xfrm>
            <a:off x="4718486" y="3962401"/>
            <a:ext cx="4425514" cy="2895600"/>
          </a:xfrm>
          <a:prstGeom prst="rect">
            <a:avLst/>
          </a:prstGeom>
          <a:noFill/>
        </p:spPr>
      </p:pic>
    </p:spTree>
    <p:extLst>
      <p:ext uri="{BB962C8B-B14F-4D97-AF65-F5344CB8AC3E}">
        <p14:creationId xmlns:p14="http://schemas.microsoft.com/office/powerpoint/2010/main" xmlns="" val="35147570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V="1">
            <a:off x="8572528" y="0"/>
            <a:ext cx="571472"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0"/>
            <a:ext cx="9144000" cy="8572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dirty="0" smtClean="0">
                <a:solidFill>
                  <a:srgbClr val="FFFF00"/>
                </a:solidFill>
                <a:latin typeface="+mj-lt"/>
              </a:rPr>
              <a:t>CD at 3 levels: a systems approach</a:t>
            </a:r>
            <a:endParaRPr lang="en-US" sz="3600" dirty="0">
              <a:solidFill>
                <a:srgbClr val="FFFF00"/>
              </a:solidFill>
              <a:latin typeface="+mj-lt"/>
            </a:endParaRPr>
          </a:p>
        </p:txBody>
      </p:sp>
      <p:pic>
        <p:nvPicPr>
          <p:cNvPr id="6" name="Picture 5" descr="UNDP_Logo-Blue w TaglineBlue-ENG.png"/>
          <p:cNvPicPr>
            <a:picLocks noChangeAspect="1"/>
          </p:cNvPicPr>
          <p:nvPr/>
        </p:nvPicPr>
        <p:blipFill>
          <a:blip r:embed="rId3" cstate="print"/>
          <a:stretch>
            <a:fillRect/>
          </a:stretch>
        </p:blipFill>
        <p:spPr>
          <a:xfrm>
            <a:off x="8619509" y="5776906"/>
            <a:ext cx="524491" cy="1081094"/>
          </a:xfrm>
          <a:prstGeom prst="rect">
            <a:avLst/>
          </a:prstGeom>
        </p:spPr>
      </p:pic>
      <p:pic>
        <p:nvPicPr>
          <p:cNvPr id="7" name="Picture 2"/>
          <p:cNvPicPr>
            <a:picLocks noChangeAspect="1" noChangeArrowheads="1"/>
          </p:cNvPicPr>
          <p:nvPr/>
        </p:nvPicPr>
        <p:blipFill>
          <a:blip r:embed="rId4"/>
          <a:srcRect/>
          <a:stretch>
            <a:fillRect/>
          </a:stretch>
        </p:blipFill>
        <p:spPr bwMode="auto">
          <a:xfrm>
            <a:off x="8572528" y="4857760"/>
            <a:ext cx="571504" cy="668097"/>
          </a:xfrm>
          <a:prstGeom prst="rect">
            <a:avLst/>
          </a:prstGeom>
          <a:noFill/>
          <a:ln w="9525">
            <a:noFill/>
            <a:miter lim="800000"/>
            <a:headEnd/>
            <a:tailEnd/>
          </a:ln>
          <a:effectLst/>
        </p:spPr>
      </p:pic>
      <p:pic>
        <p:nvPicPr>
          <p:cNvPr id="8" name="Picture 14"/>
          <p:cNvPicPr>
            <a:picLocks noChangeAspect="1" noChangeArrowheads="1"/>
          </p:cNvPicPr>
          <p:nvPr/>
        </p:nvPicPr>
        <p:blipFill>
          <a:blip r:embed="rId5" cstate="print"/>
          <a:srcRect/>
          <a:stretch>
            <a:fillRect/>
          </a:stretch>
        </p:blipFill>
        <p:spPr bwMode="auto">
          <a:xfrm>
            <a:off x="1885950" y="1733550"/>
            <a:ext cx="6877050" cy="4438650"/>
          </a:xfrm>
          <a:prstGeom prst="rect">
            <a:avLst/>
          </a:prstGeom>
          <a:noFill/>
          <a:ln w="9525">
            <a:noFill/>
            <a:miter lim="800000"/>
            <a:headEnd/>
            <a:tailEnd/>
          </a:ln>
        </p:spPr>
      </p:pic>
      <p:pic>
        <p:nvPicPr>
          <p:cNvPr id="2050" name="Picture 2" descr="C:\Users\midori.paxton\Pictures\Daxing'anling\262522_63353127c912ea71001a4575edc40fc9.jpg"/>
          <p:cNvPicPr>
            <a:picLocks noChangeAspect="1" noChangeArrowheads="1"/>
          </p:cNvPicPr>
          <p:nvPr/>
        </p:nvPicPr>
        <p:blipFill>
          <a:blip r:embed="rId6"/>
          <a:srcRect/>
          <a:stretch>
            <a:fillRect/>
          </a:stretch>
        </p:blipFill>
        <p:spPr bwMode="auto">
          <a:xfrm>
            <a:off x="0" y="838200"/>
            <a:ext cx="2438400" cy="6019800"/>
          </a:xfrm>
          <a:prstGeom prst="rect">
            <a:avLst/>
          </a:prstGeom>
          <a:noFill/>
        </p:spPr>
      </p:pic>
    </p:spTree>
    <p:extLst>
      <p:ext uri="{BB962C8B-B14F-4D97-AF65-F5344CB8AC3E}">
        <p14:creationId xmlns:p14="http://schemas.microsoft.com/office/powerpoint/2010/main" xmlns="" val="12476469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85860"/>
            <a:ext cx="8572528" cy="5072098"/>
          </a:xfrm>
          <a:solidFill>
            <a:schemeClr val="tx1"/>
          </a:solidFill>
          <a:ln>
            <a:noFill/>
          </a:ln>
        </p:spPr>
        <p:txBody>
          <a:bodyPr>
            <a:normAutofit fontScale="92500" lnSpcReduction="20000"/>
          </a:bodyPr>
          <a:lstStyle/>
          <a:p>
            <a:pPr>
              <a:spcBef>
                <a:spcPts val="1200"/>
              </a:spcBef>
            </a:pPr>
            <a:endParaRPr lang="en-ZA" sz="900" dirty="0" smtClean="0">
              <a:solidFill>
                <a:schemeClr val="accent5"/>
              </a:solidFill>
            </a:endParaRPr>
          </a:p>
          <a:p>
            <a:pPr>
              <a:spcBef>
                <a:spcPts val="1200"/>
              </a:spcBef>
            </a:pPr>
            <a:r>
              <a:rPr lang="en-ZA" dirty="0" smtClean="0">
                <a:solidFill>
                  <a:schemeClr val="accent5"/>
                </a:solidFill>
              </a:rPr>
              <a:t>Purpose of the GEF BD Tracking Tools (TTs) </a:t>
            </a:r>
          </a:p>
          <a:p>
            <a:pPr lvl="1"/>
            <a:r>
              <a:rPr lang="en-ZA" i="1" dirty="0" smtClean="0">
                <a:solidFill>
                  <a:schemeClr val="bg1"/>
                </a:solidFill>
              </a:rPr>
              <a:t>Why?</a:t>
            </a:r>
          </a:p>
          <a:p>
            <a:endParaRPr lang="en-ZA" dirty="0" smtClean="0">
              <a:solidFill>
                <a:schemeClr val="accent5"/>
              </a:solidFill>
            </a:endParaRPr>
          </a:p>
          <a:p>
            <a:r>
              <a:rPr lang="en-ZA" dirty="0" smtClean="0">
                <a:solidFill>
                  <a:schemeClr val="accent5"/>
                </a:solidFill>
              </a:rPr>
              <a:t>Structure of the required GEF TTs </a:t>
            </a:r>
          </a:p>
          <a:p>
            <a:pPr lvl="1"/>
            <a:r>
              <a:rPr lang="en-ZA" i="1" dirty="0" smtClean="0">
                <a:solidFill>
                  <a:schemeClr val="bg1"/>
                </a:solidFill>
              </a:rPr>
              <a:t>What?</a:t>
            </a:r>
          </a:p>
          <a:p>
            <a:endParaRPr lang="en-ZA" dirty="0" smtClean="0">
              <a:solidFill>
                <a:schemeClr val="accent5"/>
              </a:solidFill>
            </a:endParaRPr>
          </a:p>
          <a:p>
            <a:r>
              <a:rPr lang="en-ZA" dirty="0" smtClean="0">
                <a:solidFill>
                  <a:schemeClr val="accent5"/>
                </a:solidFill>
              </a:rPr>
              <a:t>Summary of GEF TT requirements </a:t>
            </a:r>
            <a:endParaRPr lang="en-ZA" dirty="0">
              <a:solidFill>
                <a:schemeClr val="accent5"/>
              </a:solidFill>
            </a:endParaRPr>
          </a:p>
          <a:p>
            <a:pPr lvl="1"/>
            <a:r>
              <a:rPr lang="en-ZA" i="1" dirty="0" smtClean="0">
                <a:solidFill>
                  <a:schemeClr val="bg1"/>
                </a:solidFill>
              </a:rPr>
              <a:t>When?</a:t>
            </a:r>
          </a:p>
          <a:p>
            <a:endParaRPr lang="en-ZA" dirty="0" smtClean="0">
              <a:solidFill>
                <a:schemeClr val="accent5"/>
              </a:solidFill>
            </a:endParaRPr>
          </a:p>
          <a:p>
            <a:r>
              <a:rPr lang="en-ZA" dirty="0" smtClean="0">
                <a:solidFill>
                  <a:schemeClr val="accent5"/>
                </a:solidFill>
              </a:rPr>
              <a:t>Tips for completing the GEF BD TTs </a:t>
            </a:r>
          </a:p>
          <a:p>
            <a:pPr lvl="1"/>
            <a:r>
              <a:rPr lang="en-ZA" i="1" dirty="0" smtClean="0">
                <a:solidFill>
                  <a:schemeClr val="bg1"/>
                </a:solidFill>
              </a:rPr>
              <a:t>How? </a:t>
            </a:r>
            <a:endParaRPr lang="en-US" i="1" dirty="0">
              <a:solidFill>
                <a:schemeClr val="bg1"/>
              </a:solidFill>
            </a:endParaRPr>
          </a:p>
        </p:txBody>
      </p:sp>
      <p:sp>
        <p:nvSpPr>
          <p:cNvPr id="5" name="Rectangle 4"/>
          <p:cNvSpPr/>
          <p:nvPr/>
        </p:nvSpPr>
        <p:spPr>
          <a:xfrm flipV="1">
            <a:off x="8572528" y="0"/>
            <a:ext cx="571472"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rot="10800000" flipV="1">
            <a:off x="2" y="856437"/>
            <a:ext cx="9143999" cy="794"/>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4" name="Picture 3" descr="UNDP_Logo-Blue w TaglineBlue-ENG.png"/>
          <p:cNvPicPr>
            <a:picLocks noChangeAspect="1"/>
          </p:cNvPicPr>
          <p:nvPr/>
        </p:nvPicPr>
        <p:blipFill>
          <a:blip r:embed="rId3" cstate="print"/>
          <a:stretch>
            <a:fillRect/>
          </a:stretch>
        </p:blipFill>
        <p:spPr>
          <a:xfrm>
            <a:off x="8619509" y="5776906"/>
            <a:ext cx="524491" cy="1081094"/>
          </a:xfrm>
          <a:prstGeom prst="rect">
            <a:avLst/>
          </a:prstGeom>
        </p:spPr>
      </p:pic>
      <p:sp>
        <p:nvSpPr>
          <p:cNvPr id="8" name="TextBox 7"/>
          <p:cNvSpPr txBox="1"/>
          <p:nvPr/>
        </p:nvSpPr>
        <p:spPr>
          <a:xfrm>
            <a:off x="-32" y="139463"/>
            <a:ext cx="8572560" cy="646331"/>
          </a:xfrm>
          <a:prstGeom prst="rect">
            <a:avLst/>
          </a:prstGeom>
          <a:noFill/>
        </p:spPr>
        <p:txBody>
          <a:bodyPr wrap="square" rtlCol="0">
            <a:spAutoFit/>
          </a:bodyPr>
          <a:lstStyle/>
          <a:p>
            <a:r>
              <a:rPr lang="en-ZA" sz="3600" dirty="0" smtClean="0">
                <a:latin typeface="+mj-lt"/>
              </a:rPr>
              <a:t>Overview of this Presentation</a:t>
            </a:r>
            <a:endParaRPr lang="en-US" sz="3600" dirty="0">
              <a:latin typeface="+mj-lt"/>
            </a:endParaRPr>
          </a:p>
        </p:txBody>
      </p:sp>
      <p:cxnSp>
        <p:nvCxnSpPr>
          <p:cNvPr id="9" name="Straight Connector 8"/>
          <p:cNvCxnSpPr/>
          <p:nvPr/>
        </p:nvCxnSpPr>
        <p:spPr>
          <a:xfrm rot="10800000">
            <a:off x="2071671" y="928671"/>
            <a:ext cx="7072299" cy="8729"/>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050" name="Picture 2" descr="C:\Users\jmee\Pictures\1929 - Wild Coast--Peter Tyldesley\Learners doing a River Health Survey at Port St Johns Envi_1.JPG"/>
          <p:cNvPicPr>
            <a:picLocks noChangeAspect="1" noChangeArrowheads="1"/>
          </p:cNvPicPr>
          <p:nvPr/>
        </p:nvPicPr>
        <p:blipFill>
          <a:blip r:embed="rId4" cstate="print"/>
          <a:srcRect/>
          <a:stretch>
            <a:fillRect/>
          </a:stretch>
        </p:blipFill>
        <p:spPr bwMode="auto">
          <a:xfrm>
            <a:off x="6072198" y="2071678"/>
            <a:ext cx="2411033" cy="3214710"/>
          </a:xfrm>
          <a:prstGeom prst="rect">
            <a:avLst/>
          </a:prstGeom>
          <a:noFill/>
        </p:spPr>
      </p:pic>
      <p:pic>
        <p:nvPicPr>
          <p:cNvPr id="10" name="Picture 2"/>
          <p:cNvPicPr>
            <a:picLocks noChangeAspect="1" noChangeArrowheads="1"/>
          </p:cNvPicPr>
          <p:nvPr/>
        </p:nvPicPr>
        <p:blipFill>
          <a:blip r:embed="rId5"/>
          <a:srcRect/>
          <a:stretch>
            <a:fillRect/>
          </a:stretch>
        </p:blipFill>
        <p:spPr bwMode="auto">
          <a:xfrm>
            <a:off x="8572528" y="4857760"/>
            <a:ext cx="571504" cy="6680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V="1">
            <a:off x="8572528" y="0"/>
            <a:ext cx="571472"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0"/>
            <a:ext cx="9144000" cy="8572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dirty="0" smtClean="0">
                <a:solidFill>
                  <a:srgbClr val="FFFF00"/>
                </a:solidFill>
                <a:latin typeface="+mj-lt"/>
              </a:rPr>
              <a:t>UNDP CD Scorecard: Key elements</a:t>
            </a:r>
            <a:endParaRPr lang="en-US" sz="3600" dirty="0">
              <a:solidFill>
                <a:srgbClr val="FFFF00"/>
              </a:solidFill>
              <a:latin typeface="+mj-lt"/>
            </a:endParaRPr>
          </a:p>
        </p:txBody>
      </p:sp>
      <p:pic>
        <p:nvPicPr>
          <p:cNvPr id="6" name="Picture 5" descr="UNDP_Logo-Blue w TaglineBlue-ENG.png"/>
          <p:cNvPicPr>
            <a:picLocks noChangeAspect="1"/>
          </p:cNvPicPr>
          <p:nvPr/>
        </p:nvPicPr>
        <p:blipFill>
          <a:blip r:embed="rId3" cstate="print"/>
          <a:stretch>
            <a:fillRect/>
          </a:stretch>
        </p:blipFill>
        <p:spPr>
          <a:xfrm>
            <a:off x="8619509" y="5776906"/>
            <a:ext cx="524491" cy="1081094"/>
          </a:xfrm>
          <a:prstGeom prst="rect">
            <a:avLst/>
          </a:prstGeom>
        </p:spPr>
      </p:pic>
      <p:pic>
        <p:nvPicPr>
          <p:cNvPr id="7" name="Picture 2"/>
          <p:cNvPicPr>
            <a:picLocks noChangeAspect="1" noChangeArrowheads="1"/>
          </p:cNvPicPr>
          <p:nvPr/>
        </p:nvPicPr>
        <p:blipFill>
          <a:blip r:embed="rId4"/>
          <a:srcRect/>
          <a:stretch>
            <a:fillRect/>
          </a:stretch>
        </p:blipFill>
        <p:spPr bwMode="auto">
          <a:xfrm>
            <a:off x="8572528" y="4857760"/>
            <a:ext cx="571504" cy="668097"/>
          </a:xfrm>
          <a:prstGeom prst="rect">
            <a:avLst/>
          </a:prstGeom>
          <a:noFill/>
          <a:ln w="9525">
            <a:noFill/>
            <a:miter lim="800000"/>
            <a:headEnd/>
            <a:tailEnd/>
          </a:ln>
          <a:effectLst/>
        </p:spPr>
      </p:pic>
      <p:sp>
        <p:nvSpPr>
          <p:cNvPr id="8" name="Content Placeholder 5"/>
          <p:cNvSpPr>
            <a:spLocks noGrp="1"/>
          </p:cNvSpPr>
          <p:nvPr>
            <p:ph sz="quarter" idx="4294967295"/>
          </p:nvPr>
        </p:nvSpPr>
        <p:spPr>
          <a:xfrm>
            <a:off x="319952" y="908720"/>
            <a:ext cx="8572528" cy="5805264"/>
          </a:xfrm>
          <a:prstGeom prst="rect">
            <a:avLst/>
          </a:prstGeom>
        </p:spPr>
        <p:txBody>
          <a:bodyPr>
            <a:normAutofit fontScale="70000" lnSpcReduction="20000"/>
          </a:bodyPr>
          <a:lstStyle/>
          <a:p>
            <a:r>
              <a:rPr lang="en-US" sz="3400" b="1" dirty="0" smtClean="0"/>
              <a:t>Aim: </a:t>
            </a:r>
            <a:r>
              <a:rPr lang="en-US" sz="3400" dirty="0" smtClean="0"/>
              <a:t>to assess the development of capacities </a:t>
            </a:r>
            <a:r>
              <a:rPr lang="en-US" sz="3400" dirty="0"/>
              <a:t>vis-à-vis the management of protected </a:t>
            </a:r>
            <a:r>
              <a:rPr lang="en-US" sz="3400" dirty="0" smtClean="0"/>
              <a:t>areas</a:t>
            </a:r>
          </a:p>
          <a:p>
            <a:r>
              <a:rPr lang="en-US" sz="3400" b="1" dirty="0" smtClean="0"/>
              <a:t>Strategic areas of support</a:t>
            </a:r>
            <a:r>
              <a:rPr lang="en-US" sz="3400" dirty="0" smtClean="0"/>
              <a:t>: 5 categories @ 3 levels (systemic, institutional and individual)</a:t>
            </a:r>
          </a:p>
          <a:p>
            <a:pPr marL="914400" lvl="1" indent="-457200">
              <a:buFont typeface="+mj-lt"/>
              <a:buAutoNum type="arabicPeriod"/>
            </a:pPr>
            <a:r>
              <a:rPr lang="en-US" sz="3100" dirty="0" smtClean="0"/>
              <a:t>Capacity </a:t>
            </a:r>
            <a:r>
              <a:rPr lang="en-US" sz="3100" dirty="0"/>
              <a:t>to conceptualize and formulate policies, legislations, strategies and </a:t>
            </a:r>
            <a:r>
              <a:rPr lang="en-US" sz="3100" dirty="0" smtClean="0"/>
              <a:t>programs</a:t>
            </a:r>
          </a:p>
          <a:p>
            <a:pPr marL="914400" lvl="1" indent="-457200">
              <a:buFont typeface="+mj-lt"/>
              <a:buAutoNum type="arabicPeriod"/>
            </a:pPr>
            <a:r>
              <a:rPr lang="en-US" sz="3100" dirty="0"/>
              <a:t>Capacity to implement policies, legislation, strategies and </a:t>
            </a:r>
            <a:r>
              <a:rPr lang="en-US" sz="3100" dirty="0" smtClean="0"/>
              <a:t>programs</a:t>
            </a:r>
          </a:p>
          <a:p>
            <a:pPr marL="914400" lvl="1" indent="-457200">
              <a:buFont typeface="+mj-lt"/>
              <a:buAutoNum type="arabicPeriod"/>
            </a:pPr>
            <a:r>
              <a:rPr lang="en-US" sz="3100" dirty="0"/>
              <a:t>Capacity to engage and build consensus among all </a:t>
            </a:r>
            <a:r>
              <a:rPr lang="en-US" sz="3100" dirty="0" smtClean="0"/>
              <a:t>stakeholders</a:t>
            </a:r>
          </a:p>
          <a:p>
            <a:pPr marL="914400" lvl="1" indent="-457200">
              <a:buFont typeface="+mj-lt"/>
              <a:buAutoNum type="arabicPeriod"/>
            </a:pPr>
            <a:r>
              <a:rPr lang="en-US" sz="3100" dirty="0"/>
              <a:t>Capacity to mobilize information and </a:t>
            </a:r>
            <a:r>
              <a:rPr lang="en-US" sz="3100" dirty="0" smtClean="0"/>
              <a:t>knowledge</a:t>
            </a:r>
          </a:p>
          <a:p>
            <a:pPr marL="914400" lvl="1" indent="-457200">
              <a:buFont typeface="+mj-lt"/>
              <a:buAutoNum type="arabicPeriod"/>
            </a:pPr>
            <a:r>
              <a:rPr lang="en-US" sz="3100" dirty="0"/>
              <a:t>Capacity to monitor, evaluate, report and learn</a:t>
            </a:r>
            <a:endParaRPr lang="en-US" sz="3100" dirty="0" smtClean="0"/>
          </a:p>
          <a:p>
            <a:r>
              <a:rPr lang="en-US" sz="3400" b="1" dirty="0" smtClean="0"/>
              <a:t>Indicators: </a:t>
            </a:r>
            <a:r>
              <a:rPr lang="en-US" sz="3400" dirty="0" smtClean="0"/>
              <a:t>used to specify what capacities need to be developed (see example later)</a:t>
            </a:r>
          </a:p>
          <a:p>
            <a:r>
              <a:rPr lang="en-US" sz="3400" b="1" dirty="0" smtClean="0"/>
              <a:t>Scoring: </a:t>
            </a:r>
            <a:r>
              <a:rPr lang="en-US" sz="3400" dirty="0" smtClean="0"/>
              <a:t>how to</a:t>
            </a:r>
          </a:p>
          <a:p>
            <a:pPr lvl="1"/>
            <a:r>
              <a:rPr lang="en-US" dirty="0" smtClean="0"/>
              <a:t>Worst (0); Marginal (1); Satisfactory (2); Best (3)</a:t>
            </a:r>
          </a:p>
          <a:p>
            <a:pPr lvl="1"/>
            <a:r>
              <a:rPr lang="en-US" dirty="0" smtClean="0"/>
              <a:t>Baseline, target and total possible scores</a:t>
            </a:r>
          </a:p>
          <a:p>
            <a:pPr lvl="1"/>
            <a:r>
              <a:rPr lang="en-US" dirty="0" smtClean="0"/>
              <a:t>Present as percentage of TPS</a:t>
            </a:r>
            <a:endParaRPr lang="fr-FR" sz="2400" dirty="0"/>
          </a:p>
        </p:txBody>
      </p:sp>
    </p:spTree>
    <p:extLst>
      <p:ext uri="{BB962C8B-B14F-4D97-AF65-F5344CB8AC3E}">
        <p14:creationId xmlns:p14="http://schemas.microsoft.com/office/powerpoint/2010/main" xmlns="" val="42154500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V="1">
            <a:off x="8572528" y="0"/>
            <a:ext cx="571472"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0"/>
            <a:ext cx="9144000" cy="8572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FF00"/>
                </a:solidFill>
                <a:latin typeface="+mj-lt"/>
              </a:rPr>
              <a:t>Example of a completed detailed scorecard</a:t>
            </a:r>
            <a:endParaRPr lang="en-US" sz="3600" dirty="0">
              <a:solidFill>
                <a:srgbClr val="FFFF00"/>
              </a:solidFill>
              <a:latin typeface="+mj-lt"/>
            </a:endParaRPr>
          </a:p>
        </p:txBody>
      </p:sp>
      <p:pic>
        <p:nvPicPr>
          <p:cNvPr id="6" name="Picture 5" descr="UNDP_Logo-Blue w TaglineBlue-ENG.png"/>
          <p:cNvPicPr>
            <a:picLocks noChangeAspect="1"/>
          </p:cNvPicPr>
          <p:nvPr/>
        </p:nvPicPr>
        <p:blipFill>
          <a:blip r:embed="rId2" cstate="print"/>
          <a:stretch>
            <a:fillRect/>
          </a:stretch>
        </p:blipFill>
        <p:spPr>
          <a:xfrm>
            <a:off x="8619509" y="5776906"/>
            <a:ext cx="524491" cy="1081094"/>
          </a:xfrm>
          <a:prstGeom prst="rect">
            <a:avLst/>
          </a:prstGeom>
        </p:spPr>
      </p:pic>
      <p:pic>
        <p:nvPicPr>
          <p:cNvPr id="7" name="Picture 2"/>
          <p:cNvPicPr>
            <a:picLocks noChangeAspect="1" noChangeArrowheads="1"/>
          </p:cNvPicPr>
          <p:nvPr/>
        </p:nvPicPr>
        <p:blipFill>
          <a:blip r:embed="rId3"/>
          <a:srcRect/>
          <a:stretch>
            <a:fillRect/>
          </a:stretch>
        </p:blipFill>
        <p:spPr bwMode="auto">
          <a:xfrm>
            <a:off x="8572528" y="4857760"/>
            <a:ext cx="571504" cy="668097"/>
          </a:xfrm>
          <a:prstGeom prst="rect">
            <a:avLst/>
          </a:prstGeom>
          <a:noFill/>
          <a:ln w="9525">
            <a:noFill/>
            <a:miter lim="800000"/>
            <a:headEnd/>
            <a:tailEnd/>
          </a:ln>
          <a:effectLst/>
        </p:spPr>
      </p:pic>
      <p:graphicFrame>
        <p:nvGraphicFramePr>
          <p:cNvPr id="8" name="Table 7"/>
          <p:cNvGraphicFramePr>
            <a:graphicFrameLocks noGrp="1"/>
          </p:cNvGraphicFramePr>
          <p:nvPr>
            <p:extLst>
              <p:ext uri="{D42A27DB-BD31-4B8C-83A1-F6EECF244321}">
                <p14:modId xmlns:p14="http://schemas.microsoft.com/office/powerpoint/2010/main" xmlns="" val="4093382106"/>
              </p:ext>
            </p:extLst>
          </p:nvPr>
        </p:nvGraphicFramePr>
        <p:xfrm>
          <a:off x="179512" y="980728"/>
          <a:ext cx="8432770" cy="5336724"/>
        </p:xfrm>
        <a:graphic>
          <a:graphicData uri="http://schemas.openxmlformats.org/drawingml/2006/table">
            <a:tbl>
              <a:tblPr/>
              <a:tblGrid>
                <a:gridCol w="946734"/>
                <a:gridCol w="763244"/>
                <a:gridCol w="1104849"/>
                <a:gridCol w="1176424"/>
                <a:gridCol w="199107"/>
                <a:gridCol w="1222621"/>
                <a:gridCol w="199107"/>
                <a:gridCol w="1212861"/>
                <a:gridCol w="199107"/>
                <a:gridCol w="1184232"/>
                <a:gridCol w="224484"/>
              </a:tblGrid>
              <a:tr h="161719">
                <a:tc rowSpan="2">
                  <a:txBody>
                    <a:bodyPr/>
                    <a:lstStyle/>
                    <a:p>
                      <a:pPr marL="0" marR="0">
                        <a:spcBef>
                          <a:spcPts val="0"/>
                        </a:spcBef>
                        <a:spcAft>
                          <a:spcPts val="0"/>
                        </a:spcAft>
                      </a:pPr>
                      <a:r>
                        <a:rPr lang="en-US" sz="900" b="1" dirty="0">
                          <a:solidFill>
                            <a:srgbClr val="000000"/>
                          </a:solidFill>
                          <a:effectLst/>
                          <a:latin typeface="Times New Roman"/>
                          <a:ea typeface="Times New Roman"/>
                        </a:rPr>
                        <a:t>Strategic Area of Support</a:t>
                      </a:r>
                      <a:endParaRPr lang="en-US" sz="1200" dirty="0">
                        <a:effectLst/>
                        <a:latin typeface="Times New Roman"/>
                        <a:ea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spcBef>
                          <a:spcPts val="0"/>
                        </a:spcBef>
                        <a:spcAft>
                          <a:spcPts val="0"/>
                        </a:spcAft>
                      </a:pPr>
                      <a:r>
                        <a:rPr lang="en-US" sz="900" b="1">
                          <a:solidFill>
                            <a:srgbClr val="000000"/>
                          </a:solidFill>
                          <a:effectLst/>
                          <a:latin typeface="Times New Roman"/>
                          <a:ea typeface="Times New Roman"/>
                        </a:rPr>
                        <a:t>Capacity Level</a:t>
                      </a:r>
                      <a:endParaRPr lang="en-US" sz="1200">
                        <a:effectLst/>
                        <a:latin typeface="Times New Roman"/>
                        <a:ea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spcBef>
                          <a:spcPts val="0"/>
                        </a:spcBef>
                        <a:spcAft>
                          <a:spcPts val="0"/>
                        </a:spcAft>
                      </a:pPr>
                      <a:r>
                        <a:rPr lang="en-US" sz="900" b="1">
                          <a:solidFill>
                            <a:srgbClr val="000000"/>
                          </a:solidFill>
                          <a:effectLst/>
                          <a:latin typeface="Times New Roman"/>
                          <a:ea typeface="Times New Roman"/>
                        </a:rPr>
                        <a:t>Indicator</a:t>
                      </a:r>
                      <a:endParaRPr lang="en-US" sz="1200">
                        <a:effectLst/>
                        <a:latin typeface="Times New Roman"/>
                        <a:ea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gridSpan="8">
                  <a:txBody>
                    <a:bodyPr/>
                    <a:lstStyle/>
                    <a:p>
                      <a:pPr marL="0" marR="0" algn="ctr">
                        <a:spcBef>
                          <a:spcPts val="0"/>
                        </a:spcBef>
                        <a:spcAft>
                          <a:spcPts val="0"/>
                        </a:spcAft>
                      </a:pPr>
                      <a:r>
                        <a:rPr lang="en-US" sz="900" b="1">
                          <a:solidFill>
                            <a:srgbClr val="000000"/>
                          </a:solidFill>
                          <a:effectLst/>
                          <a:latin typeface="Times New Roman"/>
                          <a:ea typeface="Times New Roman"/>
                        </a:rPr>
                        <a:t>Scores</a:t>
                      </a:r>
                      <a:endParaRPr lang="en-US" sz="1200">
                        <a:effectLst/>
                        <a:latin typeface="Times New Roman"/>
                        <a:ea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1719">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marL="0" marR="0">
                        <a:spcBef>
                          <a:spcPts val="0"/>
                        </a:spcBef>
                        <a:spcAft>
                          <a:spcPts val="0"/>
                        </a:spcAft>
                      </a:pPr>
                      <a:r>
                        <a:rPr lang="en-US" sz="900" b="1">
                          <a:solidFill>
                            <a:srgbClr val="000000"/>
                          </a:solidFill>
                          <a:effectLst/>
                          <a:latin typeface="Times New Roman"/>
                          <a:ea typeface="Times New Roman"/>
                        </a:rPr>
                        <a:t>Worst (Score 0)</a:t>
                      </a:r>
                      <a:endParaRPr lang="en-US" sz="1200">
                        <a:effectLst/>
                        <a:latin typeface="Times New Roman"/>
                        <a:ea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hMerge="1">
                  <a:txBody>
                    <a:bodyPr/>
                    <a:lstStyle/>
                    <a:p>
                      <a:endParaRPr lang="en-US"/>
                    </a:p>
                  </a:txBody>
                  <a:tcPr/>
                </a:tc>
                <a:tc gridSpan="2">
                  <a:txBody>
                    <a:bodyPr/>
                    <a:lstStyle/>
                    <a:p>
                      <a:pPr marL="0" marR="0">
                        <a:spcBef>
                          <a:spcPts val="0"/>
                        </a:spcBef>
                        <a:spcAft>
                          <a:spcPts val="0"/>
                        </a:spcAft>
                      </a:pPr>
                      <a:r>
                        <a:rPr lang="en-US" sz="900" b="1">
                          <a:solidFill>
                            <a:srgbClr val="000000"/>
                          </a:solidFill>
                          <a:effectLst/>
                          <a:latin typeface="Times New Roman"/>
                          <a:ea typeface="Times New Roman"/>
                        </a:rPr>
                        <a:t>Marginal (Score 1)</a:t>
                      </a:r>
                      <a:endParaRPr lang="en-US" sz="1200">
                        <a:effectLst/>
                        <a:latin typeface="Times New Roman"/>
                        <a:ea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hMerge="1">
                  <a:txBody>
                    <a:bodyPr/>
                    <a:lstStyle/>
                    <a:p>
                      <a:endParaRPr lang="en-US"/>
                    </a:p>
                  </a:txBody>
                  <a:tcPr/>
                </a:tc>
                <a:tc gridSpan="2">
                  <a:txBody>
                    <a:bodyPr/>
                    <a:lstStyle/>
                    <a:p>
                      <a:pPr marL="0" marR="0">
                        <a:spcBef>
                          <a:spcPts val="0"/>
                        </a:spcBef>
                        <a:spcAft>
                          <a:spcPts val="0"/>
                        </a:spcAft>
                      </a:pPr>
                      <a:r>
                        <a:rPr lang="en-US" sz="900" b="1">
                          <a:solidFill>
                            <a:srgbClr val="000000"/>
                          </a:solidFill>
                          <a:effectLst/>
                          <a:latin typeface="Times New Roman"/>
                          <a:ea typeface="Times New Roman"/>
                        </a:rPr>
                        <a:t>Satisfactory (Score 2)</a:t>
                      </a:r>
                      <a:endParaRPr lang="en-US" sz="1200">
                        <a:effectLst/>
                        <a:latin typeface="Times New Roman"/>
                        <a:ea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hMerge="1">
                  <a:txBody>
                    <a:bodyPr/>
                    <a:lstStyle/>
                    <a:p>
                      <a:endParaRPr lang="en-US"/>
                    </a:p>
                  </a:txBody>
                  <a:tcPr/>
                </a:tc>
                <a:tc gridSpan="2">
                  <a:txBody>
                    <a:bodyPr/>
                    <a:lstStyle/>
                    <a:p>
                      <a:pPr marL="0" marR="0">
                        <a:spcBef>
                          <a:spcPts val="0"/>
                        </a:spcBef>
                        <a:spcAft>
                          <a:spcPts val="0"/>
                        </a:spcAft>
                      </a:pPr>
                      <a:r>
                        <a:rPr lang="en-US" sz="900" b="1">
                          <a:solidFill>
                            <a:srgbClr val="000000"/>
                          </a:solidFill>
                          <a:effectLst/>
                          <a:latin typeface="Times New Roman"/>
                          <a:ea typeface="Times New Roman"/>
                        </a:rPr>
                        <a:t>Best (Score 3)</a:t>
                      </a:r>
                      <a:endParaRPr lang="en-US" sz="1200">
                        <a:effectLst/>
                        <a:latin typeface="Times New Roman"/>
                        <a:ea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hMerge="1">
                  <a:txBody>
                    <a:bodyPr/>
                    <a:lstStyle/>
                    <a:p>
                      <a:endParaRPr lang="en-US"/>
                    </a:p>
                  </a:txBody>
                  <a:tcPr/>
                </a:tc>
              </a:tr>
              <a:tr h="1293751">
                <a:tc>
                  <a:txBody>
                    <a:bodyPr/>
                    <a:lstStyle/>
                    <a:p>
                      <a:pPr marL="0" marR="0">
                        <a:spcBef>
                          <a:spcPts val="0"/>
                        </a:spcBef>
                        <a:spcAft>
                          <a:spcPts val="0"/>
                        </a:spcAft>
                      </a:pPr>
                      <a:r>
                        <a:rPr lang="en-US" sz="900">
                          <a:solidFill>
                            <a:srgbClr val="000000"/>
                          </a:solidFill>
                          <a:effectLst/>
                          <a:latin typeface="Times New Roman"/>
                          <a:ea typeface="Times New Roman"/>
                        </a:rPr>
                        <a:t>1. Capacity to conceptualize and formulate policies, legislations, strategies and programmes</a:t>
                      </a:r>
                      <a:endParaRPr lang="en-US" sz="1200">
                        <a:effectLst/>
                        <a:latin typeface="Times New Roman"/>
                        <a:ea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spcBef>
                          <a:spcPts val="0"/>
                        </a:spcBef>
                        <a:spcAft>
                          <a:spcPts val="0"/>
                        </a:spcAft>
                      </a:pPr>
                      <a:r>
                        <a:rPr lang="en-US" sz="900">
                          <a:solidFill>
                            <a:srgbClr val="000000"/>
                          </a:solidFill>
                          <a:effectLst/>
                          <a:latin typeface="Times New Roman"/>
                          <a:ea typeface="Times New Roman"/>
                        </a:rPr>
                        <a:t>Systemic</a:t>
                      </a:r>
                      <a:endParaRPr lang="en-US" sz="1200">
                        <a:effectLst/>
                        <a:latin typeface="Times New Roman"/>
                        <a:ea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0" marR="0">
                        <a:spcBef>
                          <a:spcPts val="0"/>
                        </a:spcBef>
                        <a:spcAft>
                          <a:spcPts val="0"/>
                        </a:spcAft>
                      </a:pPr>
                      <a:r>
                        <a:rPr lang="en-US" sz="900" b="1">
                          <a:solidFill>
                            <a:srgbClr val="000000"/>
                          </a:solidFill>
                          <a:effectLst/>
                          <a:latin typeface="Times New Roman"/>
                          <a:ea typeface="Times New Roman"/>
                        </a:rPr>
                        <a:t>There is a strong and clear legal mandate for mainstreaming biodiversity into production sector activities in the EGREE</a:t>
                      </a:r>
                      <a:endParaRPr lang="en-US" sz="1200">
                        <a:effectLst/>
                        <a:latin typeface="Times New Roman"/>
                        <a:ea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solidFill>
                            <a:srgbClr val="000000"/>
                          </a:solidFill>
                          <a:effectLst/>
                          <a:latin typeface="Times New Roman"/>
                          <a:ea typeface="Times New Roman"/>
                        </a:rPr>
                        <a:t>There is no legal framework for biodiversity mainstreaming into production sector activities</a:t>
                      </a:r>
                      <a:endParaRPr lang="en-US" sz="1200">
                        <a:effectLst/>
                        <a:latin typeface="Times New Roman"/>
                        <a:ea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solidFill>
                            <a:srgbClr val="000000"/>
                          </a:solidFill>
                          <a:effectLst/>
                          <a:latin typeface="Times New Roman"/>
                          <a:ea typeface="Times New Roman"/>
                        </a:rPr>
                        <a:t> </a:t>
                      </a:r>
                      <a:endParaRPr lang="en-US" sz="1200">
                        <a:effectLst/>
                        <a:latin typeface="Times New Roman"/>
                        <a:ea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solidFill>
                            <a:srgbClr val="000000"/>
                          </a:solidFill>
                          <a:effectLst/>
                          <a:latin typeface="Times New Roman"/>
                          <a:ea typeface="Times New Roman"/>
                        </a:rPr>
                        <a:t>There is a partial legal framework for biodiversity mainstreaming into production sector activities, but it has many inadequacies</a:t>
                      </a:r>
                      <a:endParaRPr lang="en-US" sz="1200">
                        <a:effectLst/>
                        <a:latin typeface="Times New Roman"/>
                        <a:ea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solidFill>
                            <a:srgbClr val="000000"/>
                          </a:solidFill>
                          <a:effectLst/>
                          <a:latin typeface="Times New Roman"/>
                          <a:ea typeface="Times New Roman"/>
                        </a:rPr>
                        <a:t> </a:t>
                      </a:r>
                      <a:endParaRPr lang="en-US" sz="1200">
                        <a:effectLst/>
                        <a:latin typeface="Times New Roman"/>
                        <a:ea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solidFill>
                            <a:srgbClr val="000000"/>
                          </a:solidFill>
                          <a:effectLst/>
                          <a:latin typeface="Times New Roman"/>
                          <a:ea typeface="Times New Roman"/>
                        </a:rPr>
                        <a:t>There is a reasonable legal framework for biodiversity mainstreaming but it has a few weaknesses and gaps</a:t>
                      </a:r>
                      <a:endParaRPr lang="en-US" sz="1200">
                        <a:effectLst/>
                        <a:latin typeface="Times New Roman"/>
                        <a:ea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spcBef>
                          <a:spcPts val="0"/>
                        </a:spcBef>
                        <a:spcAft>
                          <a:spcPts val="0"/>
                        </a:spcAft>
                      </a:pPr>
                      <a:r>
                        <a:rPr lang="en-US" sz="900">
                          <a:solidFill>
                            <a:srgbClr val="000000"/>
                          </a:solidFill>
                          <a:effectLst/>
                          <a:latin typeface="Times New Roman"/>
                          <a:ea typeface="Times New Roman"/>
                        </a:rPr>
                        <a:t>2</a:t>
                      </a:r>
                      <a:endParaRPr lang="en-US" sz="1200">
                        <a:effectLst/>
                        <a:latin typeface="Times New Roman"/>
                        <a:ea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solidFill>
                            <a:srgbClr val="000000"/>
                          </a:solidFill>
                          <a:effectLst/>
                          <a:latin typeface="Times New Roman"/>
                          <a:ea typeface="Times New Roman"/>
                        </a:rPr>
                        <a:t>There is a strong and clear legal mandate for biodiversity mainstreaming into production sector activities</a:t>
                      </a:r>
                      <a:endParaRPr lang="en-US" sz="1200">
                        <a:effectLst/>
                        <a:latin typeface="Times New Roman"/>
                        <a:ea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spcBef>
                          <a:spcPts val="0"/>
                        </a:spcBef>
                        <a:spcAft>
                          <a:spcPts val="0"/>
                        </a:spcAft>
                      </a:pPr>
                      <a:r>
                        <a:rPr lang="en-US" sz="1200">
                          <a:effectLst/>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2425784">
                <a:tc>
                  <a:txBody>
                    <a:bodyPr/>
                    <a:lstStyle/>
                    <a:p>
                      <a:pPr marL="0" marR="0">
                        <a:spcBef>
                          <a:spcPts val="0"/>
                        </a:spcBef>
                        <a:spcAft>
                          <a:spcPts val="0"/>
                        </a:spcAft>
                      </a:pPr>
                      <a:r>
                        <a:rPr lang="en-US" sz="900">
                          <a:solidFill>
                            <a:srgbClr val="000000"/>
                          </a:solidFill>
                          <a:effectLst/>
                          <a:latin typeface="Times New Roman"/>
                          <a:ea typeface="Times New Roman"/>
                        </a:rPr>
                        <a:t>1. Capacity to conceptualize and formulate policies, legislations, strategies and programmes</a:t>
                      </a:r>
                      <a:endParaRPr lang="en-US" sz="1200">
                        <a:effectLst/>
                        <a:latin typeface="Times New Roman"/>
                        <a:ea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spcBef>
                          <a:spcPts val="0"/>
                        </a:spcBef>
                        <a:spcAft>
                          <a:spcPts val="0"/>
                        </a:spcAft>
                      </a:pPr>
                      <a:r>
                        <a:rPr lang="en-US" sz="900">
                          <a:solidFill>
                            <a:srgbClr val="000000"/>
                          </a:solidFill>
                          <a:effectLst/>
                          <a:latin typeface="Times New Roman"/>
                          <a:ea typeface="Times New Roman"/>
                        </a:rPr>
                        <a:t>Institutional</a:t>
                      </a:r>
                      <a:endParaRPr lang="en-US" sz="1200">
                        <a:effectLst/>
                        <a:latin typeface="Times New Roman"/>
                        <a:ea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marL="0" marR="0">
                        <a:spcBef>
                          <a:spcPts val="0"/>
                        </a:spcBef>
                        <a:spcAft>
                          <a:spcPts val="0"/>
                        </a:spcAft>
                      </a:pPr>
                      <a:r>
                        <a:rPr lang="en-US" sz="900" b="1" dirty="0">
                          <a:solidFill>
                            <a:srgbClr val="000000"/>
                          </a:solidFill>
                          <a:effectLst/>
                          <a:latin typeface="Times New Roman"/>
                          <a:ea typeface="Times New Roman"/>
                        </a:rPr>
                        <a:t>There is a multi-</a:t>
                      </a:r>
                      <a:r>
                        <a:rPr lang="en-US" sz="900" b="1" dirty="0" err="1">
                          <a:solidFill>
                            <a:srgbClr val="000000"/>
                          </a:solidFill>
                          <a:effectLst/>
                          <a:latin typeface="Times New Roman"/>
                          <a:ea typeface="Times New Roman"/>
                        </a:rPr>
                        <a:t>sectoral</a:t>
                      </a:r>
                      <a:r>
                        <a:rPr lang="en-US" sz="900" b="1" dirty="0">
                          <a:solidFill>
                            <a:srgbClr val="000000"/>
                          </a:solidFill>
                          <a:effectLst/>
                          <a:latin typeface="Times New Roman"/>
                          <a:ea typeface="Times New Roman"/>
                        </a:rPr>
                        <a:t> institutional mechanism responsible for mainstreaming biodiversity concerns into production sector activities in the EGREE that is able to prepare effective strategies and plans to this end</a:t>
                      </a:r>
                      <a:endParaRPr lang="en-US" sz="1200" dirty="0">
                        <a:effectLst/>
                        <a:latin typeface="Times New Roman"/>
                        <a:ea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solidFill>
                            <a:srgbClr val="000000"/>
                          </a:solidFill>
                          <a:effectLst/>
                          <a:latin typeface="Times New Roman"/>
                          <a:ea typeface="Times New Roman"/>
                        </a:rPr>
                        <a:t>There is no multi-sectoral institutional mechanism responsible for mainstreaming biodiversity concerns into production sector activities in the EGREE</a:t>
                      </a:r>
                      <a:endParaRPr lang="en-US" sz="1200">
                        <a:effectLst/>
                        <a:latin typeface="Times New Roman"/>
                        <a:ea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spcBef>
                          <a:spcPts val="0"/>
                        </a:spcBef>
                        <a:spcAft>
                          <a:spcPts val="0"/>
                        </a:spcAft>
                      </a:pPr>
                      <a:r>
                        <a:rPr lang="en-US" sz="900">
                          <a:solidFill>
                            <a:srgbClr val="000000"/>
                          </a:solidFill>
                          <a:effectLst/>
                          <a:latin typeface="Times New Roman"/>
                          <a:ea typeface="Times New Roman"/>
                        </a:rPr>
                        <a:t>0</a:t>
                      </a:r>
                      <a:endParaRPr lang="en-US" sz="1200">
                        <a:effectLst/>
                        <a:latin typeface="Times New Roman"/>
                        <a:ea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solidFill>
                            <a:srgbClr val="000000"/>
                          </a:solidFill>
                          <a:effectLst/>
                          <a:latin typeface="Times New Roman"/>
                          <a:ea typeface="Times New Roman"/>
                        </a:rPr>
                        <a:t>There is a multi-sectoral institutional mechanism responsible for mainstreaming biodiversity concerns into production sector activities in the EGREE but there is no clear strategy to this end</a:t>
                      </a:r>
                      <a:endParaRPr lang="en-US" sz="1200">
                        <a:effectLst/>
                        <a:latin typeface="Times New Roman"/>
                        <a:ea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solidFill>
                            <a:srgbClr val="000000"/>
                          </a:solidFill>
                          <a:effectLst/>
                          <a:latin typeface="Times New Roman"/>
                          <a:ea typeface="Times New Roman"/>
                        </a:rPr>
                        <a:t> </a:t>
                      </a:r>
                      <a:endParaRPr lang="en-US" sz="1200">
                        <a:effectLst/>
                        <a:latin typeface="Times New Roman"/>
                        <a:ea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solidFill>
                            <a:srgbClr val="000000"/>
                          </a:solidFill>
                          <a:effectLst/>
                          <a:latin typeface="Times New Roman"/>
                          <a:ea typeface="Times New Roman"/>
                        </a:rPr>
                        <a:t>There is a multi-sectoral institutional mechanism responsible for mainstreaming biodiversity concerns into production sector activities in the EGREE, and there is an initial strategy to this end</a:t>
                      </a:r>
                      <a:endParaRPr lang="en-US" sz="1200">
                        <a:effectLst/>
                        <a:latin typeface="Times New Roman"/>
                        <a:ea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solidFill>
                            <a:srgbClr val="000000"/>
                          </a:solidFill>
                          <a:effectLst/>
                          <a:latin typeface="Times New Roman"/>
                          <a:ea typeface="Times New Roman"/>
                        </a:rPr>
                        <a:t> </a:t>
                      </a:r>
                      <a:endParaRPr lang="en-US" sz="1200">
                        <a:effectLst/>
                        <a:latin typeface="Times New Roman"/>
                        <a:ea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solidFill>
                            <a:srgbClr val="000000"/>
                          </a:solidFill>
                          <a:effectLst/>
                          <a:latin typeface="Times New Roman"/>
                          <a:ea typeface="Times New Roman"/>
                        </a:rPr>
                        <a:t>There is a multi-sectoral institutional mechanism responsible for mainstreaming biodiversity concerns into production sector activities in the EGREE, and there is a regularly updated strategy developed through wide stakeholder participation</a:t>
                      </a:r>
                      <a:endParaRPr lang="en-US" sz="1200">
                        <a:effectLst/>
                        <a:latin typeface="Times New Roman"/>
                        <a:ea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spcBef>
                          <a:spcPts val="0"/>
                        </a:spcBef>
                        <a:spcAft>
                          <a:spcPts val="0"/>
                        </a:spcAft>
                      </a:pPr>
                      <a:r>
                        <a:rPr lang="en-US" sz="1200">
                          <a:effectLst/>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293751">
                <a:tc>
                  <a:txBody>
                    <a:bodyPr/>
                    <a:lstStyle/>
                    <a:p>
                      <a:pPr marL="0" marR="0">
                        <a:spcBef>
                          <a:spcPts val="0"/>
                        </a:spcBef>
                        <a:spcAft>
                          <a:spcPts val="0"/>
                        </a:spcAft>
                      </a:pPr>
                      <a:r>
                        <a:rPr lang="en-US" sz="900">
                          <a:solidFill>
                            <a:srgbClr val="000000"/>
                          </a:solidFill>
                          <a:effectLst/>
                          <a:latin typeface="Times New Roman"/>
                          <a:ea typeface="Times New Roman"/>
                        </a:rPr>
                        <a:t>2. Capacity to implement policies, legislation, strategies and programmes</a:t>
                      </a:r>
                      <a:endParaRPr lang="en-US" sz="1200">
                        <a:effectLst/>
                        <a:latin typeface="Times New Roman"/>
                        <a:ea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a:txBody>
                    <a:bodyPr/>
                    <a:lstStyle/>
                    <a:p>
                      <a:pPr marL="0" marR="0">
                        <a:spcBef>
                          <a:spcPts val="0"/>
                        </a:spcBef>
                        <a:spcAft>
                          <a:spcPts val="0"/>
                        </a:spcAft>
                      </a:pPr>
                      <a:r>
                        <a:rPr lang="en-US" sz="900">
                          <a:solidFill>
                            <a:srgbClr val="000000"/>
                          </a:solidFill>
                          <a:effectLst/>
                          <a:latin typeface="Times New Roman"/>
                          <a:ea typeface="Times New Roman"/>
                        </a:rPr>
                        <a:t>Systemic</a:t>
                      </a:r>
                      <a:endParaRPr lang="en-US" sz="1200">
                        <a:effectLst/>
                        <a:latin typeface="Times New Roman"/>
                        <a:ea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0" marR="0">
                        <a:spcBef>
                          <a:spcPts val="0"/>
                        </a:spcBef>
                        <a:spcAft>
                          <a:spcPts val="0"/>
                        </a:spcAft>
                      </a:pPr>
                      <a:r>
                        <a:rPr lang="en-US" sz="900" b="1">
                          <a:solidFill>
                            <a:srgbClr val="000000"/>
                          </a:solidFill>
                          <a:effectLst/>
                          <a:latin typeface="Times New Roman"/>
                          <a:ea typeface="Times New Roman"/>
                        </a:rPr>
                        <a:t>There are adequate skills for mainstreaming biodiversity into production sector activities in the EGREE</a:t>
                      </a:r>
                      <a:endParaRPr lang="en-US" sz="1200">
                        <a:effectLst/>
                        <a:latin typeface="Times New Roman"/>
                        <a:ea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solidFill>
                            <a:srgbClr val="000000"/>
                          </a:solidFill>
                          <a:effectLst/>
                          <a:latin typeface="Times New Roman"/>
                          <a:ea typeface="Times New Roman"/>
                        </a:rPr>
                        <a:t>There is a general lack of skills</a:t>
                      </a:r>
                      <a:endParaRPr lang="en-US" sz="1200">
                        <a:effectLst/>
                        <a:latin typeface="Times New Roman"/>
                        <a:ea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solidFill>
                            <a:srgbClr val="000000"/>
                          </a:solidFill>
                          <a:effectLst/>
                          <a:latin typeface="Times New Roman"/>
                          <a:ea typeface="Times New Roman"/>
                        </a:rPr>
                        <a:t> </a:t>
                      </a:r>
                      <a:endParaRPr lang="en-US" sz="1200">
                        <a:effectLst/>
                        <a:latin typeface="Times New Roman"/>
                        <a:ea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solidFill>
                            <a:srgbClr val="000000"/>
                          </a:solidFill>
                          <a:effectLst/>
                          <a:latin typeface="Times New Roman"/>
                          <a:ea typeface="Times New Roman"/>
                        </a:rPr>
                        <a:t>Some skills exist but in largely insufficient quantities to guarantee effective biodiversity mainstreaming</a:t>
                      </a:r>
                      <a:endParaRPr lang="en-US" sz="1200">
                        <a:effectLst/>
                        <a:latin typeface="Times New Roman"/>
                        <a:ea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spcBef>
                          <a:spcPts val="0"/>
                        </a:spcBef>
                        <a:spcAft>
                          <a:spcPts val="0"/>
                        </a:spcAft>
                      </a:pPr>
                      <a:r>
                        <a:rPr lang="en-US" sz="900">
                          <a:solidFill>
                            <a:srgbClr val="000000"/>
                          </a:solidFill>
                          <a:effectLst/>
                          <a:latin typeface="Times New Roman"/>
                          <a:ea typeface="Times New Roman"/>
                        </a:rPr>
                        <a:t>1</a:t>
                      </a:r>
                      <a:endParaRPr lang="en-US" sz="1200">
                        <a:effectLst/>
                        <a:latin typeface="Times New Roman"/>
                        <a:ea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solidFill>
                            <a:srgbClr val="000000"/>
                          </a:solidFill>
                          <a:effectLst/>
                          <a:latin typeface="Times New Roman"/>
                          <a:ea typeface="Times New Roman"/>
                        </a:rPr>
                        <a:t>Necessary skills for effective biodiversity mainstreaming into production sector activities do exist but are stretched and not easily available</a:t>
                      </a:r>
                      <a:endParaRPr lang="en-US" sz="1200">
                        <a:effectLst/>
                        <a:latin typeface="Times New Roman"/>
                        <a:ea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solidFill>
                            <a:srgbClr val="000000"/>
                          </a:solidFill>
                          <a:effectLst/>
                          <a:latin typeface="Times New Roman"/>
                          <a:ea typeface="Times New Roman"/>
                        </a:rPr>
                        <a:t> </a:t>
                      </a:r>
                      <a:endParaRPr lang="en-US" sz="1200">
                        <a:effectLst/>
                        <a:latin typeface="Times New Roman"/>
                        <a:ea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solidFill>
                            <a:srgbClr val="000000"/>
                          </a:solidFill>
                          <a:effectLst/>
                          <a:latin typeface="Times New Roman"/>
                          <a:ea typeface="Times New Roman"/>
                        </a:rPr>
                        <a:t>Adequate quantities of the full range of skills necessary for effective biodiversity mainstreaming into production sector activities are easily available </a:t>
                      </a:r>
                      <a:endParaRPr lang="en-US" sz="1200" dirty="0">
                        <a:effectLst/>
                        <a:latin typeface="Times New Roman"/>
                        <a:ea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a:spcBef>
                          <a:spcPts val="0"/>
                        </a:spcBef>
                        <a:spcAft>
                          <a:spcPts val="0"/>
                        </a:spcAft>
                      </a:pPr>
                      <a:r>
                        <a:rPr lang="en-US" sz="1200" dirty="0">
                          <a:effectLst/>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bl>
          </a:graphicData>
        </a:graphic>
      </p:graphicFrame>
    </p:spTree>
    <p:extLst>
      <p:ext uri="{BB962C8B-B14F-4D97-AF65-F5344CB8AC3E}">
        <p14:creationId xmlns:p14="http://schemas.microsoft.com/office/powerpoint/2010/main" xmlns="" val="2023051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V="1">
            <a:off x="8572528" y="0"/>
            <a:ext cx="571472"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0"/>
            <a:ext cx="9144000" cy="8572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dirty="0" smtClean="0">
                <a:solidFill>
                  <a:srgbClr val="FFFF00"/>
                </a:solidFill>
                <a:latin typeface="+mj-lt"/>
              </a:rPr>
              <a:t>Example – total possible scores</a:t>
            </a:r>
            <a:endParaRPr lang="en-US" sz="3600" dirty="0">
              <a:solidFill>
                <a:srgbClr val="FFFF00"/>
              </a:solidFill>
              <a:latin typeface="+mj-lt"/>
            </a:endParaRPr>
          </a:p>
        </p:txBody>
      </p:sp>
      <p:pic>
        <p:nvPicPr>
          <p:cNvPr id="6" name="Picture 5" descr="UNDP_Logo-Blue w TaglineBlue-ENG.png"/>
          <p:cNvPicPr>
            <a:picLocks noChangeAspect="1"/>
          </p:cNvPicPr>
          <p:nvPr/>
        </p:nvPicPr>
        <p:blipFill>
          <a:blip r:embed="rId2" cstate="print"/>
          <a:stretch>
            <a:fillRect/>
          </a:stretch>
        </p:blipFill>
        <p:spPr>
          <a:xfrm>
            <a:off x="8619509" y="5776906"/>
            <a:ext cx="524491" cy="1081094"/>
          </a:xfrm>
          <a:prstGeom prst="rect">
            <a:avLst/>
          </a:prstGeom>
        </p:spPr>
      </p:pic>
      <p:pic>
        <p:nvPicPr>
          <p:cNvPr id="7" name="Picture 2"/>
          <p:cNvPicPr>
            <a:picLocks noChangeAspect="1" noChangeArrowheads="1"/>
          </p:cNvPicPr>
          <p:nvPr/>
        </p:nvPicPr>
        <p:blipFill>
          <a:blip r:embed="rId3"/>
          <a:srcRect/>
          <a:stretch>
            <a:fillRect/>
          </a:stretch>
        </p:blipFill>
        <p:spPr bwMode="auto">
          <a:xfrm>
            <a:off x="8572528" y="4857760"/>
            <a:ext cx="571504" cy="668097"/>
          </a:xfrm>
          <a:prstGeom prst="rect">
            <a:avLst/>
          </a:prstGeom>
          <a:noFill/>
          <a:ln w="9525">
            <a:noFill/>
            <a:miter lim="800000"/>
            <a:headEnd/>
            <a:tailEnd/>
          </a:ln>
          <a:effectLst/>
        </p:spPr>
      </p:pic>
      <p:graphicFrame>
        <p:nvGraphicFramePr>
          <p:cNvPr id="8" name="Table 7"/>
          <p:cNvGraphicFramePr>
            <a:graphicFrameLocks noGrp="1"/>
          </p:cNvGraphicFramePr>
          <p:nvPr>
            <p:extLst>
              <p:ext uri="{D42A27DB-BD31-4B8C-83A1-F6EECF244321}">
                <p14:modId xmlns:p14="http://schemas.microsoft.com/office/powerpoint/2010/main" xmlns="" val="613317437"/>
              </p:ext>
            </p:extLst>
          </p:nvPr>
        </p:nvGraphicFramePr>
        <p:xfrm>
          <a:off x="164451" y="1196751"/>
          <a:ext cx="8512005" cy="4519005"/>
        </p:xfrm>
        <a:graphic>
          <a:graphicData uri="http://schemas.openxmlformats.org/drawingml/2006/table">
            <a:tbl>
              <a:tblPr/>
              <a:tblGrid>
                <a:gridCol w="5400600"/>
                <a:gridCol w="1008112"/>
                <a:gridCol w="1152128"/>
                <a:gridCol w="951165"/>
              </a:tblGrid>
              <a:tr h="351290">
                <a:tc rowSpan="2">
                  <a:txBody>
                    <a:bodyPr/>
                    <a:lstStyle/>
                    <a:p>
                      <a:pPr marL="0" marR="0" algn="ctr">
                        <a:spcBef>
                          <a:spcPts val="0"/>
                        </a:spcBef>
                        <a:spcAft>
                          <a:spcPts val="0"/>
                        </a:spcAft>
                      </a:pPr>
                      <a:r>
                        <a:rPr lang="en-US" sz="1600" b="1" dirty="0">
                          <a:solidFill>
                            <a:srgbClr val="000000"/>
                          </a:solidFill>
                          <a:effectLst/>
                          <a:latin typeface="Times New Roman"/>
                          <a:ea typeface="Times New Roman"/>
                        </a:rPr>
                        <a:t>Strategic Areas of Support</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gridSpan="3">
                  <a:txBody>
                    <a:bodyPr/>
                    <a:lstStyle/>
                    <a:p>
                      <a:pPr marL="0" marR="0" algn="ctr">
                        <a:spcBef>
                          <a:spcPts val="0"/>
                        </a:spcBef>
                        <a:spcAft>
                          <a:spcPts val="0"/>
                        </a:spcAft>
                      </a:pPr>
                      <a:r>
                        <a:rPr lang="en-US" sz="1600" b="1">
                          <a:solidFill>
                            <a:srgbClr val="000000"/>
                          </a:solidFill>
                          <a:effectLst/>
                          <a:latin typeface="Times New Roman"/>
                          <a:ea typeface="Times New Roman"/>
                        </a:rPr>
                        <a:t>Total Possible Scores</a:t>
                      </a:r>
                      <a:endParaRPr lang="en-US"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hMerge="1">
                  <a:txBody>
                    <a:bodyPr/>
                    <a:lstStyle/>
                    <a:p>
                      <a:endParaRPr lang="en-US"/>
                    </a:p>
                  </a:txBody>
                  <a:tcPr/>
                </a:tc>
                <a:tc hMerge="1">
                  <a:txBody>
                    <a:bodyPr/>
                    <a:lstStyle/>
                    <a:p>
                      <a:endParaRPr lang="en-US"/>
                    </a:p>
                  </a:txBody>
                  <a:tcPr/>
                </a:tc>
              </a:tr>
              <a:tr h="512807">
                <a:tc vMerge="1">
                  <a:txBody>
                    <a:bodyPr/>
                    <a:lstStyle/>
                    <a:p>
                      <a:endParaRPr lang="en-US"/>
                    </a:p>
                  </a:txBody>
                  <a:tcPr/>
                </a:tc>
                <a:tc>
                  <a:txBody>
                    <a:bodyPr/>
                    <a:lstStyle/>
                    <a:p>
                      <a:pPr marL="0" marR="0" algn="ctr">
                        <a:spcBef>
                          <a:spcPts val="0"/>
                        </a:spcBef>
                        <a:spcAft>
                          <a:spcPts val="0"/>
                        </a:spcAft>
                      </a:pPr>
                      <a:r>
                        <a:rPr lang="en-US" sz="1600" b="1">
                          <a:solidFill>
                            <a:srgbClr val="000000"/>
                          </a:solidFill>
                          <a:effectLst/>
                          <a:latin typeface="Times New Roman"/>
                          <a:ea typeface="Times New Roman"/>
                        </a:rPr>
                        <a:t>Systemic</a:t>
                      </a:r>
                      <a:endParaRPr lang="en-US"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0" marR="0" algn="ctr">
                        <a:spcBef>
                          <a:spcPts val="0"/>
                        </a:spcBef>
                        <a:spcAft>
                          <a:spcPts val="0"/>
                        </a:spcAft>
                      </a:pPr>
                      <a:r>
                        <a:rPr lang="en-US" sz="1600" b="1">
                          <a:solidFill>
                            <a:srgbClr val="000000"/>
                          </a:solidFill>
                          <a:effectLst/>
                          <a:latin typeface="Times New Roman"/>
                          <a:ea typeface="Times New Roman"/>
                        </a:rPr>
                        <a:t>Institutional</a:t>
                      </a:r>
                      <a:endParaRPr lang="en-US"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marL="0" marR="0" algn="ctr">
                        <a:spcBef>
                          <a:spcPts val="0"/>
                        </a:spcBef>
                        <a:spcAft>
                          <a:spcPts val="0"/>
                        </a:spcAft>
                      </a:pPr>
                      <a:r>
                        <a:rPr lang="en-US" sz="1600" b="1">
                          <a:solidFill>
                            <a:srgbClr val="000000"/>
                          </a:solidFill>
                          <a:effectLst/>
                          <a:latin typeface="Times New Roman"/>
                          <a:ea typeface="Times New Roman"/>
                        </a:rPr>
                        <a:t>Individual</a:t>
                      </a:r>
                      <a:endParaRPr lang="en-US"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r h="576064">
                <a:tc>
                  <a:txBody>
                    <a:bodyPr/>
                    <a:lstStyle/>
                    <a:p>
                      <a:pPr marL="0" marR="0">
                        <a:spcBef>
                          <a:spcPts val="0"/>
                        </a:spcBef>
                        <a:spcAft>
                          <a:spcPts val="0"/>
                        </a:spcAft>
                      </a:pPr>
                      <a:r>
                        <a:rPr lang="en-US" sz="1600" dirty="0">
                          <a:solidFill>
                            <a:srgbClr val="000000"/>
                          </a:solidFill>
                          <a:effectLst/>
                          <a:latin typeface="Times New Roman"/>
                          <a:ea typeface="Times New Roman"/>
                        </a:rPr>
                        <a:t>1. Capacity to conceptualize and formulate policies, legislations, strategies and </a:t>
                      </a:r>
                      <a:r>
                        <a:rPr lang="en-US" sz="1600" dirty="0" err="1">
                          <a:solidFill>
                            <a:srgbClr val="000000"/>
                          </a:solidFill>
                          <a:effectLst/>
                          <a:latin typeface="Times New Roman"/>
                          <a:ea typeface="Times New Roman"/>
                        </a:rPr>
                        <a:t>programme</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imes New Roman"/>
                          <a:ea typeface="Times New Roman"/>
                        </a:rPr>
                        <a:t>3</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0" marR="0" algn="ctr">
                        <a:spcBef>
                          <a:spcPts val="0"/>
                        </a:spcBef>
                        <a:spcAft>
                          <a:spcPts val="0"/>
                        </a:spcAft>
                      </a:pPr>
                      <a:r>
                        <a:rPr lang="en-US" sz="1600" dirty="0">
                          <a:solidFill>
                            <a:srgbClr val="000000"/>
                          </a:solidFill>
                          <a:effectLst/>
                          <a:latin typeface="Times New Roman"/>
                          <a:ea typeface="Times New Roman"/>
                        </a:rPr>
                        <a:t>3</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marL="0" marR="0" algn="ctr">
                        <a:spcBef>
                          <a:spcPts val="0"/>
                        </a:spcBef>
                        <a:spcAft>
                          <a:spcPts val="0"/>
                        </a:spcAft>
                      </a:pPr>
                      <a:r>
                        <a:rPr lang="en-US" sz="1600">
                          <a:solidFill>
                            <a:srgbClr val="000000"/>
                          </a:solidFill>
                          <a:effectLst/>
                          <a:latin typeface="Times New Roman"/>
                          <a:ea typeface="Times New Roman"/>
                        </a:rPr>
                        <a:t>-</a:t>
                      </a:r>
                      <a:endParaRPr lang="en-US"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r h="527739">
                <a:tc>
                  <a:txBody>
                    <a:bodyPr/>
                    <a:lstStyle/>
                    <a:p>
                      <a:pPr marL="0" marR="0">
                        <a:spcBef>
                          <a:spcPts val="0"/>
                        </a:spcBef>
                        <a:spcAft>
                          <a:spcPts val="0"/>
                        </a:spcAft>
                      </a:pPr>
                      <a:r>
                        <a:rPr lang="en-US" sz="1600">
                          <a:solidFill>
                            <a:srgbClr val="000000"/>
                          </a:solidFill>
                          <a:effectLst/>
                          <a:latin typeface="Times New Roman"/>
                          <a:ea typeface="Times New Roman"/>
                        </a:rPr>
                        <a:t>2. Capacity to implement policies, legislation, strategies and programmes </a:t>
                      </a:r>
                      <a:endParaRPr lang="en-US"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imes New Roman"/>
                          <a:ea typeface="Times New Roman"/>
                        </a:rPr>
                        <a:t>6</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0" marR="0" algn="ctr">
                        <a:spcBef>
                          <a:spcPts val="0"/>
                        </a:spcBef>
                        <a:spcAft>
                          <a:spcPts val="0"/>
                        </a:spcAft>
                      </a:pPr>
                      <a:r>
                        <a:rPr lang="en-US" sz="1600" dirty="0">
                          <a:solidFill>
                            <a:srgbClr val="000000"/>
                          </a:solidFill>
                          <a:effectLst/>
                          <a:latin typeface="Times New Roman"/>
                          <a:ea typeface="Times New Roman"/>
                        </a:rPr>
                        <a:t>9</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marL="0" marR="0" algn="ctr">
                        <a:spcBef>
                          <a:spcPts val="0"/>
                        </a:spcBef>
                        <a:spcAft>
                          <a:spcPts val="0"/>
                        </a:spcAft>
                      </a:pPr>
                      <a:r>
                        <a:rPr lang="en-US" sz="1600">
                          <a:solidFill>
                            <a:srgbClr val="000000"/>
                          </a:solidFill>
                          <a:effectLst/>
                          <a:latin typeface="Times New Roman"/>
                          <a:ea typeface="Times New Roman"/>
                        </a:rPr>
                        <a:t>6</a:t>
                      </a:r>
                      <a:endParaRPr lang="en-US"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r h="351290">
                <a:tc>
                  <a:txBody>
                    <a:bodyPr/>
                    <a:lstStyle/>
                    <a:p>
                      <a:pPr marL="0" marR="0">
                        <a:spcBef>
                          <a:spcPts val="0"/>
                        </a:spcBef>
                        <a:spcAft>
                          <a:spcPts val="0"/>
                        </a:spcAft>
                      </a:pPr>
                      <a:r>
                        <a:rPr lang="en-US" sz="1600">
                          <a:solidFill>
                            <a:srgbClr val="000000"/>
                          </a:solidFill>
                          <a:effectLst/>
                          <a:latin typeface="Times New Roman"/>
                          <a:ea typeface="Times New Roman"/>
                        </a:rPr>
                        <a:t>3. Capacity to engage and build consensus among all stakeholders</a:t>
                      </a:r>
                      <a:endParaRPr lang="en-US"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imes New Roman"/>
                          <a:ea typeface="Times New Roman"/>
                        </a:rPr>
                        <a:t>6</a:t>
                      </a:r>
                      <a:endParaRPr lang="en-US"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0" marR="0" algn="ctr">
                        <a:spcBef>
                          <a:spcPts val="0"/>
                        </a:spcBef>
                        <a:spcAft>
                          <a:spcPts val="0"/>
                        </a:spcAft>
                      </a:pPr>
                      <a:r>
                        <a:rPr lang="en-US" sz="1600" dirty="0">
                          <a:solidFill>
                            <a:srgbClr val="000000"/>
                          </a:solidFill>
                          <a:effectLst/>
                          <a:latin typeface="Times New Roman"/>
                          <a:ea typeface="Times New Roman"/>
                        </a:rPr>
                        <a:t>3</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marL="0" marR="0" algn="ctr">
                        <a:spcBef>
                          <a:spcPts val="0"/>
                        </a:spcBef>
                        <a:spcAft>
                          <a:spcPts val="0"/>
                        </a:spcAft>
                      </a:pPr>
                      <a:r>
                        <a:rPr lang="en-US" sz="1600" dirty="0">
                          <a:solidFill>
                            <a:srgbClr val="000000"/>
                          </a:solidFill>
                          <a:effectLst/>
                          <a:latin typeface="Times New Roman"/>
                          <a:ea typeface="Times New Roman"/>
                        </a:rPr>
                        <a:t>-</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r h="702578">
                <a:tc>
                  <a:txBody>
                    <a:bodyPr/>
                    <a:lstStyle/>
                    <a:p>
                      <a:pPr marL="0" marR="0">
                        <a:spcBef>
                          <a:spcPts val="0"/>
                        </a:spcBef>
                        <a:spcAft>
                          <a:spcPts val="0"/>
                        </a:spcAft>
                      </a:pPr>
                      <a:r>
                        <a:rPr lang="en-US" sz="1600">
                          <a:solidFill>
                            <a:srgbClr val="000000"/>
                          </a:solidFill>
                          <a:effectLst/>
                          <a:latin typeface="Times New Roman"/>
                          <a:ea typeface="Times New Roman"/>
                        </a:rPr>
                        <a:t>4. Capacity to mobilize information and knowledge: Technical skills related specifically to the requirements of GEF SO-2 and SP-4</a:t>
                      </a:r>
                      <a:endParaRPr lang="en-US"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imes New Roman"/>
                          <a:ea typeface="Times New Roman"/>
                        </a:rPr>
                        <a:t>3</a:t>
                      </a:r>
                      <a:endParaRPr lang="en-US"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0" marR="0" algn="ctr">
                        <a:spcBef>
                          <a:spcPts val="0"/>
                        </a:spcBef>
                        <a:spcAft>
                          <a:spcPts val="0"/>
                        </a:spcAft>
                      </a:pPr>
                      <a:r>
                        <a:rPr lang="en-US" sz="1600" dirty="0">
                          <a:solidFill>
                            <a:srgbClr val="000000"/>
                          </a:solidFill>
                          <a:effectLst/>
                          <a:latin typeface="Times New Roman"/>
                          <a:ea typeface="Times New Roman"/>
                        </a:rPr>
                        <a:t>-</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marL="0" marR="0" algn="ctr">
                        <a:spcBef>
                          <a:spcPts val="0"/>
                        </a:spcBef>
                        <a:spcAft>
                          <a:spcPts val="0"/>
                        </a:spcAft>
                      </a:pPr>
                      <a:r>
                        <a:rPr lang="en-US" sz="1600" dirty="0">
                          <a:solidFill>
                            <a:srgbClr val="000000"/>
                          </a:solidFill>
                          <a:effectLst/>
                          <a:latin typeface="Times New Roman"/>
                          <a:ea typeface="Times New Roman"/>
                        </a:rPr>
                        <a:t>3</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r h="629325">
                <a:tc>
                  <a:txBody>
                    <a:bodyPr/>
                    <a:lstStyle/>
                    <a:p>
                      <a:pPr marL="0" marR="0">
                        <a:spcBef>
                          <a:spcPts val="0"/>
                        </a:spcBef>
                        <a:spcAft>
                          <a:spcPts val="0"/>
                        </a:spcAft>
                      </a:pPr>
                      <a:r>
                        <a:rPr lang="en-US" sz="1600" dirty="0">
                          <a:solidFill>
                            <a:srgbClr val="000000"/>
                          </a:solidFill>
                          <a:effectLst/>
                          <a:latin typeface="Times New Roman"/>
                          <a:ea typeface="Times New Roman"/>
                        </a:rPr>
                        <a:t>5.  Capacity to monitor, evaluate and report and learn  at the sector and project levels</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imes New Roman"/>
                          <a:ea typeface="Times New Roman"/>
                        </a:rPr>
                        <a:t>3</a:t>
                      </a:r>
                      <a:endParaRPr lang="en-US"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0" marR="0" algn="ctr">
                        <a:spcBef>
                          <a:spcPts val="0"/>
                        </a:spcBef>
                        <a:spcAft>
                          <a:spcPts val="0"/>
                        </a:spcAft>
                      </a:pPr>
                      <a:r>
                        <a:rPr lang="en-US" sz="1600">
                          <a:solidFill>
                            <a:srgbClr val="000000"/>
                          </a:solidFill>
                          <a:effectLst/>
                          <a:latin typeface="Times New Roman"/>
                          <a:ea typeface="Times New Roman"/>
                        </a:rPr>
                        <a:t>3</a:t>
                      </a:r>
                      <a:endParaRPr lang="en-US"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marL="0" marR="0" algn="ctr">
                        <a:spcBef>
                          <a:spcPts val="0"/>
                        </a:spcBef>
                        <a:spcAft>
                          <a:spcPts val="0"/>
                        </a:spcAft>
                      </a:pPr>
                      <a:r>
                        <a:rPr lang="en-US" sz="1600" dirty="0">
                          <a:solidFill>
                            <a:srgbClr val="000000"/>
                          </a:solidFill>
                          <a:effectLst/>
                          <a:latin typeface="Times New Roman"/>
                          <a:ea typeface="Times New Roman"/>
                        </a:rPr>
                        <a:t>-</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r h="351290">
                <a:tc>
                  <a:txBody>
                    <a:bodyPr/>
                    <a:lstStyle/>
                    <a:p>
                      <a:pPr marL="0" marR="0" algn="r">
                        <a:spcBef>
                          <a:spcPts val="0"/>
                        </a:spcBef>
                        <a:spcAft>
                          <a:spcPts val="0"/>
                        </a:spcAft>
                      </a:pPr>
                      <a:r>
                        <a:rPr lang="en-US" sz="1600" b="1">
                          <a:solidFill>
                            <a:srgbClr val="000000"/>
                          </a:solidFill>
                          <a:effectLst/>
                          <a:latin typeface="Times New Roman"/>
                          <a:ea typeface="Times New Roman"/>
                        </a:rPr>
                        <a:t>Total</a:t>
                      </a:r>
                      <a:endParaRPr lang="en-US"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rgbClr val="000000"/>
                          </a:solidFill>
                          <a:effectLst/>
                          <a:latin typeface="Times New Roman"/>
                          <a:ea typeface="Times New Roman"/>
                        </a:rPr>
                        <a:t>21</a:t>
                      </a:r>
                      <a:endParaRPr lang="en-US"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0" marR="0" algn="ctr">
                        <a:spcBef>
                          <a:spcPts val="0"/>
                        </a:spcBef>
                        <a:spcAft>
                          <a:spcPts val="0"/>
                        </a:spcAft>
                      </a:pPr>
                      <a:r>
                        <a:rPr lang="en-US" sz="1600" b="1">
                          <a:solidFill>
                            <a:srgbClr val="000000"/>
                          </a:solidFill>
                          <a:effectLst/>
                          <a:latin typeface="Times New Roman"/>
                          <a:ea typeface="Times New Roman"/>
                        </a:rPr>
                        <a:t>18</a:t>
                      </a:r>
                      <a:endParaRPr lang="en-US"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marL="0" marR="0" algn="ctr">
                        <a:spcBef>
                          <a:spcPts val="0"/>
                        </a:spcBef>
                        <a:spcAft>
                          <a:spcPts val="0"/>
                        </a:spcAft>
                      </a:pPr>
                      <a:r>
                        <a:rPr lang="en-US" sz="1600" b="1" dirty="0">
                          <a:solidFill>
                            <a:srgbClr val="000000"/>
                          </a:solidFill>
                          <a:effectLst/>
                          <a:latin typeface="Times New Roman"/>
                          <a:ea typeface="Times New Roman"/>
                        </a:rPr>
                        <a:t>9</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r h="351290">
                <a:tc>
                  <a:txBody>
                    <a:bodyPr/>
                    <a:lstStyle/>
                    <a:p>
                      <a:pPr marL="0" marR="0">
                        <a:spcBef>
                          <a:spcPts val="0"/>
                        </a:spcBef>
                        <a:spcAft>
                          <a:spcPts val="0"/>
                        </a:spcAft>
                      </a:pPr>
                      <a:r>
                        <a:rPr lang="en-US" sz="1200">
                          <a:solidFill>
                            <a:srgbClr val="000000"/>
                          </a:solidFill>
                          <a:effectLst/>
                          <a:latin typeface="Times New Roman"/>
                          <a:ea typeface="Times New Roman"/>
                        </a:rPr>
                        <a:t>Note: "-" means no indicator was selected for that level.</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000000"/>
                          </a:solidFill>
                          <a:effectLst/>
                          <a:latin typeface="Arial"/>
                          <a:ea typeface="Times New Roman"/>
                        </a:rPr>
                        <a:t> </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000">
                          <a:solidFill>
                            <a:srgbClr val="000000"/>
                          </a:solidFill>
                          <a:effectLst/>
                          <a:latin typeface="Arial"/>
                          <a:ea typeface="Times New Roman"/>
                        </a:rPr>
                        <a:t> </a:t>
                      </a:r>
                      <a:endParaRPr lang="en-US" sz="1200">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000" dirty="0">
                          <a:solidFill>
                            <a:srgbClr val="000000"/>
                          </a:solidFill>
                          <a:effectLst/>
                          <a:latin typeface="Arial"/>
                          <a:ea typeface="Times New Roman"/>
                        </a:rPr>
                        <a:t> </a:t>
                      </a:r>
                      <a:endParaRPr lang="en-US" sz="1200" dirty="0">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xmlns="" val="94205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V="1">
            <a:off x="8572528" y="0"/>
            <a:ext cx="571472"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0"/>
            <a:ext cx="9144000" cy="8572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dirty="0" smtClean="0">
                <a:solidFill>
                  <a:srgbClr val="FFFF00"/>
                </a:solidFill>
                <a:latin typeface="+mj-lt"/>
              </a:rPr>
              <a:t>Example – summary baseline scores</a:t>
            </a:r>
            <a:endParaRPr lang="en-US" sz="3600" dirty="0">
              <a:solidFill>
                <a:srgbClr val="FFFF00"/>
              </a:solidFill>
              <a:latin typeface="+mj-lt"/>
            </a:endParaRPr>
          </a:p>
        </p:txBody>
      </p:sp>
      <p:pic>
        <p:nvPicPr>
          <p:cNvPr id="6" name="Picture 5" descr="UNDP_Logo-Blue w TaglineBlue-ENG.png"/>
          <p:cNvPicPr>
            <a:picLocks noChangeAspect="1"/>
          </p:cNvPicPr>
          <p:nvPr/>
        </p:nvPicPr>
        <p:blipFill>
          <a:blip r:embed="rId2" cstate="print"/>
          <a:stretch>
            <a:fillRect/>
          </a:stretch>
        </p:blipFill>
        <p:spPr>
          <a:xfrm>
            <a:off x="8619509" y="5776906"/>
            <a:ext cx="524491" cy="1081094"/>
          </a:xfrm>
          <a:prstGeom prst="rect">
            <a:avLst/>
          </a:prstGeom>
        </p:spPr>
      </p:pic>
      <p:pic>
        <p:nvPicPr>
          <p:cNvPr id="7" name="Picture 2"/>
          <p:cNvPicPr>
            <a:picLocks noChangeAspect="1" noChangeArrowheads="1"/>
          </p:cNvPicPr>
          <p:nvPr/>
        </p:nvPicPr>
        <p:blipFill>
          <a:blip r:embed="rId3"/>
          <a:srcRect/>
          <a:stretch>
            <a:fillRect/>
          </a:stretch>
        </p:blipFill>
        <p:spPr bwMode="auto">
          <a:xfrm>
            <a:off x="8572528" y="4857760"/>
            <a:ext cx="571504" cy="668097"/>
          </a:xfrm>
          <a:prstGeom prst="rect">
            <a:avLst/>
          </a:prstGeom>
          <a:noFill/>
          <a:ln w="9525">
            <a:noFill/>
            <a:miter lim="800000"/>
            <a:headEnd/>
            <a:tailEnd/>
          </a:ln>
          <a:effectLst/>
        </p:spPr>
      </p:pic>
      <p:graphicFrame>
        <p:nvGraphicFramePr>
          <p:cNvPr id="8" name="Table 7"/>
          <p:cNvGraphicFramePr>
            <a:graphicFrameLocks noGrp="1"/>
          </p:cNvGraphicFramePr>
          <p:nvPr>
            <p:extLst>
              <p:ext uri="{D42A27DB-BD31-4B8C-83A1-F6EECF244321}">
                <p14:modId xmlns:p14="http://schemas.microsoft.com/office/powerpoint/2010/main" xmlns="" val="702201745"/>
              </p:ext>
            </p:extLst>
          </p:nvPr>
        </p:nvGraphicFramePr>
        <p:xfrm>
          <a:off x="175936" y="1268760"/>
          <a:ext cx="8572528" cy="4916640"/>
        </p:xfrm>
        <a:graphic>
          <a:graphicData uri="http://schemas.openxmlformats.org/drawingml/2006/table">
            <a:tbl>
              <a:tblPr/>
              <a:tblGrid>
                <a:gridCol w="5580113"/>
                <a:gridCol w="1152128"/>
                <a:gridCol w="978274"/>
                <a:gridCol w="862013"/>
              </a:tblGrid>
              <a:tr h="458972">
                <a:tc rowSpan="2">
                  <a:txBody>
                    <a:bodyPr/>
                    <a:lstStyle/>
                    <a:p>
                      <a:pPr marL="0" marR="0" algn="ctr">
                        <a:spcBef>
                          <a:spcPts val="0"/>
                        </a:spcBef>
                        <a:spcAft>
                          <a:spcPts val="0"/>
                        </a:spcAft>
                      </a:pPr>
                      <a:r>
                        <a:rPr lang="en-US" sz="1700" b="1" dirty="0">
                          <a:solidFill>
                            <a:srgbClr val="000000"/>
                          </a:solidFill>
                          <a:effectLst/>
                          <a:latin typeface="Times New Roman"/>
                          <a:ea typeface="Times New Roman"/>
                        </a:rPr>
                        <a:t>Strategic Areas of Support</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gridSpan="3">
                  <a:txBody>
                    <a:bodyPr/>
                    <a:lstStyle/>
                    <a:p>
                      <a:pPr marL="0" marR="0" algn="ctr">
                        <a:spcBef>
                          <a:spcPts val="0"/>
                        </a:spcBef>
                        <a:spcAft>
                          <a:spcPts val="0"/>
                        </a:spcAft>
                      </a:pPr>
                      <a:r>
                        <a:rPr lang="en-US" sz="1700" b="1">
                          <a:solidFill>
                            <a:srgbClr val="000000"/>
                          </a:solidFill>
                          <a:effectLst/>
                          <a:latin typeface="Times New Roman"/>
                          <a:ea typeface="Times New Roman"/>
                        </a:rPr>
                        <a:t>Baseline Scores</a:t>
                      </a:r>
                      <a:endParaRPr lang="en-US" sz="17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hMerge="1">
                  <a:txBody>
                    <a:bodyPr/>
                    <a:lstStyle/>
                    <a:p>
                      <a:endParaRPr lang="en-US"/>
                    </a:p>
                  </a:txBody>
                  <a:tcPr/>
                </a:tc>
                <a:tc hMerge="1">
                  <a:txBody>
                    <a:bodyPr/>
                    <a:lstStyle/>
                    <a:p>
                      <a:endParaRPr lang="en-US"/>
                    </a:p>
                  </a:txBody>
                  <a:tcPr/>
                </a:tc>
              </a:tr>
              <a:tr h="549140">
                <a:tc vMerge="1">
                  <a:txBody>
                    <a:bodyPr/>
                    <a:lstStyle/>
                    <a:p>
                      <a:endParaRPr lang="en-US"/>
                    </a:p>
                  </a:txBody>
                  <a:tcPr/>
                </a:tc>
                <a:tc>
                  <a:txBody>
                    <a:bodyPr/>
                    <a:lstStyle/>
                    <a:p>
                      <a:pPr marL="0" marR="0" algn="ctr">
                        <a:spcBef>
                          <a:spcPts val="0"/>
                        </a:spcBef>
                        <a:spcAft>
                          <a:spcPts val="0"/>
                        </a:spcAft>
                      </a:pPr>
                      <a:r>
                        <a:rPr lang="en-US" sz="1700" b="1">
                          <a:solidFill>
                            <a:srgbClr val="000000"/>
                          </a:solidFill>
                          <a:effectLst/>
                          <a:latin typeface="Times New Roman"/>
                          <a:ea typeface="Times New Roman"/>
                        </a:rPr>
                        <a:t>Systemic</a:t>
                      </a:r>
                      <a:endParaRPr lang="en-US" sz="17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0" marR="0" algn="ctr">
                        <a:spcBef>
                          <a:spcPts val="0"/>
                        </a:spcBef>
                        <a:spcAft>
                          <a:spcPts val="0"/>
                        </a:spcAft>
                      </a:pPr>
                      <a:r>
                        <a:rPr lang="en-US" sz="1700" b="1">
                          <a:solidFill>
                            <a:srgbClr val="000000"/>
                          </a:solidFill>
                          <a:effectLst/>
                          <a:latin typeface="Times New Roman"/>
                          <a:ea typeface="Times New Roman"/>
                        </a:rPr>
                        <a:t>Institutional</a:t>
                      </a:r>
                      <a:endParaRPr lang="en-US" sz="17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marL="0" marR="0" algn="ctr">
                        <a:spcBef>
                          <a:spcPts val="0"/>
                        </a:spcBef>
                        <a:spcAft>
                          <a:spcPts val="0"/>
                        </a:spcAft>
                      </a:pPr>
                      <a:r>
                        <a:rPr lang="en-US" sz="1700" b="1">
                          <a:solidFill>
                            <a:srgbClr val="000000"/>
                          </a:solidFill>
                          <a:effectLst/>
                          <a:latin typeface="Times New Roman"/>
                          <a:ea typeface="Times New Roman"/>
                        </a:rPr>
                        <a:t>Individual</a:t>
                      </a:r>
                      <a:endParaRPr lang="en-US" sz="17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r h="458972">
                <a:tc>
                  <a:txBody>
                    <a:bodyPr/>
                    <a:lstStyle/>
                    <a:p>
                      <a:pPr marL="0" marR="0">
                        <a:spcBef>
                          <a:spcPts val="0"/>
                        </a:spcBef>
                        <a:spcAft>
                          <a:spcPts val="0"/>
                        </a:spcAft>
                      </a:pPr>
                      <a:r>
                        <a:rPr lang="en-US" sz="1700" dirty="0">
                          <a:solidFill>
                            <a:srgbClr val="000000"/>
                          </a:solidFill>
                          <a:effectLst/>
                          <a:latin typeface="Times New Roman"/>
                          <a:ea typeface="Times New Roman"/>
                        </a:rPr>
                        <a:t>1. Capacity to conceptualize and formulate policies, legislations, strategies and </a:t>
                      </a:r>
                      <a:r>
                        <a:rPr lang="en-US" sz="1700" dirty="0" err="1">
                          <a:solidFill>
                            <a:srgbClr val="000000"/>
                          </a:solidFill>
                          <a:effectLst/>
                          <a:latin typeface="Times New Roman"/>
                          <a:ea typeface="Times New Roman"/>
                        </a:rPr>
                        <a:t>programme</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solidFill>
                            <a:srgbClr val="000000"/>
                          </a:solidFill>
                          <a:effectLst/>
                          <a:latin typeface="Times New Roman"/>
                          <a:ea typeface="Times New Roman"/>
                        </a:rPr>
                        <a:t>2</a:t>
                      </a:r>
                      <a:endParaRPr lang="en-US" sz="17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0" marR="0" algn="ctr">
                        <a:spcBef>
                          <a:spcPts val="0"/>
                        </a:spcBef>
                        <a:spcAft>
                          <a:spcPts val="0"/>
                        </a:spcAft>
                      </a:pPr>
                      <a:r>
                        <a:rPr lang="en-US" sz="1700">
                          <a:solidFill>
                            <a:srgbClr val="000000"/>
                          </a:solidFill>
                          <a:effectLst/>
                          <a:latin typeface="Times New Roman"/>
                          <a:ea typeface="Times New Roman"/>
                        </a:rPr>
                        <a:t>0</a:t>
                      </a:r>
                      <a:endParaRPr lang="en-US" sz="17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marL="0" marR="0" algn="ctr">
                        <a:spcBef>
                          <a:spcPts val="0"/>
                        </a:spcBef>
                        <a:spcAft>
                          <a:spcPts val="0"/>
                        </a:spcAft>
                      </a:pPr>
                      <a:r>
                        <a:rPr lang="en-US" sz="1700">
                          <a:solidFill>
                            <a:srgbClr val="000000"/>
                          </a:solidFill>
                          <a:effectLst/>
                          <a:latin typeface="Times New Roman"/>
                          <a:ea typeface="Times New Roman"/>
                        </a:rPr>
                        <a:t>-</a:t>
                      </a:r>
                      <a:endParaRPr lang="en-US" sz="17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r h="458972">
                <a:tc>
                  <a:txBody>
                    <a:bodyPr/>
                    <a:lstStyle/>
                    <a:p>
                      <a:pPr marL="0" marR="0">
                        <a:spcBef>
                          <a:spcPts val="0"/>
                        </a:spcBef>
                        <a:spcAft>
                          <a:spcPts val="0"/>
                        </a:spcAft>
                      </a:pPr>
                      <a:r>
                        <a:rPr lang="en-US" sz="1700" dirty="0">
                          <a:solidFill>
                            <a:srgbClr val="000000"/>
                          </a:solidFill>
                          <a:effectLst/>
                          <a:latin typeface="Times New Roman"/>
                          <a:ea typeface="Times New Roman"/>
                        </a:rPr>
                        <a:t>2. Capacity to implement policies, legislation, strategies and </a:t>
                      </a:r>
                      <a:r>
                        <a:rPr lang="en-US" sz="1700" dirty="0" err="1">
                          <a:solidFill>
                            <a:srgbClr val="000000"/>
                          </a:solidFill>
                          <a:effectLst/>
                          <a:latin typeface="Times New Roman"/>
                          <a:ea typeface="Times New Roman"/>
                        </a:rPr>
                        <a:t>programmes</a:t>
                      </a:r>
                      <a:r>
                        <a:rPr lang="en-US" sz="1700" dirty="0">
                          <a:solidFill>
                            <a:srgbClr val="000000"/>
                          </a:solidFill>
                          <a:effectLst/>
                          <a:latin typeface="Times New Roman"/>
                          <a:ea typeface="Times New Roman"/>
                        </a:rPr>
                        <a:t> </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solidFill>
                            <a:srgbClr val="000000"/>
                          </a:solidFill>
                          <a:effectLst/>
                          <a:latin typeface="Times New Roman"/>
                          <a:ea typeface="Times New Roman"/>
                        </a:rPr>
                        <a:t>2</a:t>
                      </a:r>
                      <a:endParaRPr lang="en-US" sz="17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0" marR="0" algn="ctr">
                        <a:spcBef>
                          <a:spcPts val="0"/>
                        </a:spcBef>
                        <a:spcAft>
                          <a:spcPts val="0"/>
                        </a:spcAft>
                      </a:pPr>
                      <a:r>
                        <a:rPr lang="en-US" sz="1700">
                          <a:solidFill>
                            <a:srgbClr val="000000"/>
                          </a:solidFill>
                          <a:effectLst/>
                          <a:latin typeface="Times New Roman"/>
                          <a:ea typeface="Times New Roman"/>
                        </a:rPr>
                        <a:t>1</a:t>
                      </a:r>
                      <a:endParaRPr lang="en-US" sz="17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marL="0" marR="0" algn="ctr">
                        <a:spcBef>
                          <a:spcPts val="0"/>
                        </a:spcBef>
                        <a:spcAft>
                          <a:spcPts val="0"/>
                        </a:spcAft>
                      </a:pPr>
                      <a:r>
                        <a:rPr lang="en-US" sz="1700">
                          <a:solidFill>
                            <a:srgbClr val="000000"/>
                          </a:solidFill>
                          <a:effectLst/>
                          <a:latin typeface="Times New Roman"/>
                          <a:ea typeface="Times New Roman"/>
                        </a:rPr>
                        <a:t>1</a:t>
                      </a:r>
                      <a:endParaRPr lang="en-US" sz="17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r h="458972">
                <a:tc>
                  <a:txBody>
                    <a:bodyPr/>
                    <a:lstStyle/>
                    <a:p>
                      <a:pPr marL="0" marR="0">
                        <a:spcBef>
                          <a:spcPts val="0"/>
                        </a:spcBef>
                        <a:spcAft>
                          <a:spcPts val="0"/>
                        </a:spcAft>
                      </a:pPr>
                      <a:r>
                        <a:rPr lang="en-US" sz="1700" dirty="0">
                          <a:solidFill>
                            <a:srgbClr val="000000"/>
                          </a:solidFill>
                          <a:effectLst/>
                          <a:latin typeface="Times New Roman"/>
                          <a:ea typeface="Times New Roman"/>
                        </a:rPr>
                        <a:t>3. Capacity to engage and build consensus among all stakeholders</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dirty="0">
                          <a:solidFill>
                            <a:srgbClr val="000000"/>
                          </a:solidFill>
                          <a:effectLst/>
                          <a:latin typeface="Times New Roman"/>
                          <a:ea typeface="Times New Roman"/>
                        </a:rPr>
                        <a:t>1</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0" marR="0" algn="ctr">
                        <a:spcBef>
                          <a:spcPts val="0"/>
                        </a:spcBef>
                        <a:spcAft>
                          <a:spcPts val="0"/>
                        </a:spcAft>
                      </a:pPr>
                      <a:r>
                        <a:rPr lang="en-US" sz="1700">
                          <a:solidFill>
                            <a:srgbClr val="000000"/>
                          </a:solidFill>
                          <a:effectLst/>
                          <a:latin typeface="Times New Roman"/>
                          <a:ea typeface="Times New Roman"/>
                        </a:rPr>
                        <a:t>0</a:t>
                      </a:r>
                      <a:endParaRPr lang="en-US" sz="17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marL="0" marR="0" algn="ctr">
                        <a:spcBef>
                          <a:spcPts val="0"/>
                        </a:spcBef>
                        <a:spcAft>
                          <a:spcPts val="0"/>
                        </a:spcAft>
                      </a:pPr>
                      <a:r>
                        <a:rPr lang="en-US" sz="1700">
                          <a:solidFill>
                            <a:srgbClr val="000000"/>
                          </a:solidFill>
                          <a:effectLst/>
                          <a:latin typeface="Times New Roman"/>
                          <a:ea typeface="Times New Roman"/>
                        </a:rPr>
                        <a:t>-</a:t>
                      </a:r>
                      <a:endParaRPr lang="en-US" sz="17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r h="917944">
                <a:tc>
                  <a:txBody>
                    <a:bodyPr/>
                    <a:lstStyle/>
                    <a:p>
                      <a:pPr marL="0" marR="0">
                        <a:spcBef>
                          <a:spcPts val="0"/>
                        </a:spcBef>
                        <a:spcAft>
                          <a:spcPts val="0"/>
                        </a:spcAft>
                      </a:pPr>
                      <a:r>
                        <a:rPr lang="en-US" sz="1700" dirty="0">
                          <a:solidFill>
                            <a:srgbClr val="000000"/>
                          </a:solidFill>
                          <a:effectLst/>
                          <a:latin typeface="Times New Roman"/>
                          <a:ea typeface="Times New Roman"/>
                        </a:rPr>
                        <a:t>4. Capacity to mobilize information and knowledge: Technical skills related specifically to the requirements of GEF SO-2 and SP-4</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dirty="0">
                          <a:solidFill>
                            <a:srgbClr val="000000"/>
                          </a:solidFill>
                          <a:effectLst/>
                          <a:latin typeface="Times New Roman"/>
                          <a:ea typeface="Times New Roman"/>
                        </a:rPr>
                        <a:t>1</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0" marR="0" algn="ctr">
                        <a:spcBef>
                          <a:spcPts val="0"/>
                        </a:spcBef>
                        <a:spcAft>
                          <a:spcPts val="0"/>
                        </a:spcAft>
                      </a:pPr>
                      <a:r>
                        <a:rPr lang="en-US" sz="1700" dirty="0">
                          <a:solidFill>
                            <a:srgbClr val="000000"/>
                          </a:solidFill>
                          <a:effectLst/>
                          <a:latin typeface="Times New Roman"/>
                          <a:ea typeface="Times New Roman"/>
                        </a:rPr>
                        <a:t>-</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marL="0" marR="0" algn="ctr">
                        <a:spcBef>
                          <a:spcPts val="0"/>
                        </a:spcBef>
                        <a:spcAft>
                          <a:spcPts val="0"/>
                        </a:spcAft>
                      </a:pPr>
                      <a:r>
                        <a:rPr lang="en-US" sz="1700">
                          <a:solidFill>
                            <a:srgbClr val="000000"/>
                          </a:solidFill>
                          <a:effectLst/>
                          <a:latin typeface="Times New Roman"/>
                          <a:ea typeface="Times New Roman"/>
                        </a:rPr>
                        <a:t>1</a:t>
                      </a:r>
                      <a:endParaRPr lang="en-US" sz="17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r h="458972">
                <a:tc>
                  <a:txBody>
                    <a:bodyPr/>
                    <a:lstStyle/>
                    <a:p>
                      <a:pPr marL="0" marR="0">
                        <a:spcBef>
                          <a:spcPts val="0"/>
                        </a:spcBef>
                        <a:spcAft>
                          <a:spcPts val="0"/>
                        </a:spcAft>
                      </a:pPr>
                      <a:r>
                        <a:rPr lang="en-US" sz="1700">
                          <a:solidFill>
                            <a:srgbClr val="000000"/>
                          </a:solidFill>
                          <a:effectLst/>
                          <a:latin typeface="Times New Roman"/>
                          <a:ea typeface="Times New Roman"/>
                        </a:rPr>
                        <a:t>5.  Capacity to monitor, evaluate and report and learn  at the sector and project levels</a:t>
                      </a:r>
                      <a:endParaRPr lang="en-US" sz="17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solidFill>
                            <a:srgbClr val="000000"/>
                          </a:solidFill>
                          <a:effectLst/>
                          <a:latin typeface="Times New Roman"/>
                          <a:ea typeface="Times New Roman"/>
                        </a:rPr>
                        <a:t>1</a:t>
                      </a:r>
                      <a:endParaRPr lang="en-US" sz="17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0" marR="0" algn="ctr">
                        <a:spcBef>
                          <a:spcPts val="0"/>
                        </a:spcBef>
                        <a:spcAft>
                          <a:spcPts val="0"/>
                        </a:spcAft>
                      </a:pPr>
                      <a:r>
                        <a:rPr lang="en-US" sz="1700" dirty="0">
                          <a:solidFill>
                            <a:srgbClr val="000000"/>
                          </a:solidFill>
                          <a:effectLst/>
                          <a:latin typeface="Times New Roman"/>
                          <a:ea typeface="Times New Roman"/>
                        </a:rPr>
                        <a:t>1</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marL="0" marR="0" algn="ctr">
                        <a:spcBef>
                          <a:spcPts val="0"/>
                        </a:spcBef>
                        <a:spcAft>
                          <a:spcPts val="0"/>
                        </a:spcAft>
                      </a:pPr>
                      <a:r>
                        <a:rPr lang="en-US" sz="1700" dirty="0">
                          <a:solidFill>
                            <a:srgbClr val="000000"/>
                          </a:solidFill>
                          <a:effectLst/>
                          <a:latin typeface="Times New Roman"/>
                          <a:ea typeface="Times New Roman"/>
                        </a:rPr>
                        <a:t>-</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r h="458972">
                <a:tc>
                  <a:txBody>
                    <a:bodyPr/>
                    <a:lstStyle/>
                    <a:p>
                      <a:pPr marL="0" marR="0" algn="r">
                        <a:spcBef>
                          <a:spcPts val="0"/>
                        </a:spcBef>
                        <a:spcAft>
                          <a:spcPts val="0"/>
                        </a:spcAft>
                      </a:pPr>
                      <a:r>
                        <a:rPr lang="en-US" sz="1700" b="1">
                          <a:solidFill>
                            <a:srgbClr val="000000"/>
                          </a:solidFill>
                          <a:effectLst/>
                          <a:latin typeface="Times New Roman"/>
                          <a:ea typeface="Times New Roman"/>
                        </a:rPr>
                        <a:t>Total</a:t>
                      </a:r>
                      <a:endParaRPr lang="en-US" sz="17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a:solidFill>
                            <a:srgbClr val="000000"/>
                          </a:solidFill>
                          <a:effectLst/>
                          <a:latin typeface="Times New Roman"/>
                          <a:ea typeface="Times New Roman"/>
                        </a:rPr>
                        <a:t>7</a:t>
                      </a:r>
                      <a:endParaRPr lang="en-US" sz="17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0" marR="0" algn="ctr">
                        <a:spcBef>
                          <a:spcPts val="0"/>
                        </a:spcBef>
                        <a:spcAft>
                          <a:spcPts val="0"/>
                        </a:spcAft>
                      </a:pPr>
                      <a:r>
                        <a:rPr lang="en-US" sz="1700" b="1">
                          <a:solidFill>
                            <a:srgbClr val="000000"/>
                          </a:solidFill>
                          <a:effectLst/>
                          <a:latin typeface="Times New Roman"/>
                          <a:ea typeface="Times New Roman"/>
                        </a:rPr>
                        <a:t>2</a:t>
                      </a:r>
                      <a:endParaRPr lang="en-US" sz="17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marL="0" marR="0" algn="ctr">
                        <a:spcBef>
                          <a:spcPts val="0"/>
                        </a:spcBef>
                        <a:spcAft>
                          <a:spcPts val="0"/>
                        </a:spcAft>
                      </a:pPr>
                      <a:r>
                        <a:rPr lang="en-US" sz="1700" b="1" dirty="0">
                          <a:solidFill>
                            <a:srgbClr val="000000"/>
                          </a:solidFill>
                          <a:effectLst/>
                          <a:latin typeface="Times New Roman"/>
                          <a:ea typeface="Times New Roman"/>
                        </a:rPr>
                        <a:t>2</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r h="458972">
                <a:tc>
                  <a:txBody>
                    <a:bodyPr/>
                    <a:lstStyle/>
                    <a:p>
                      <a:pPr marL="0" marR="0">
                        <a:spcBef>
                          <a:spcPts val="0"/>
                        </a:spcBef>
                        <a:spcAft>
                          <a:spcPts val="0"/>
                        </a:spcAft>
                      </a:pPr>
                      <a:r>
                        <a:rPr lang="en-US" sz="1700">
                          <a:solidFill>
                            <a:srgbClr val="000000"/>
                          </a:solidFill>
                          <a:effectLst/>
                          <a:latin typeface="Times New Roman"/>
                          <a:ea typeface="Times New Roman"/>
                        </a:rPr>
                        <a:t>Note: "-" means no indicator was selected for that level.</a:t>
                      </a:r>
                      <a:endParaRPr lang="en-US" sz="17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solidFill>
                            <a:srgbClr val="000000"/>
                          </a:solidFill>
                          <a:effectLst/>
                          <a:latin typeface="Arial"/>
                          <a:ea typeface="Times New Roman"/>
                        </a:rPr>
                        <a:t> </a:t>
                      </a:r>
                      <a:endParaRPr lang="en-US" sz="17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700">
                          <a:solidFill>
                            <a:srgbClr val="000000"/>
                          </a:solidFill>
                          <a:effectLst/>
                          <a:latin typeface="Arial"/>
                          <a:ea typeface="Times New Roman"/>
                        </a:rPr>
                        <a:t> </a:t>
                      </a:r>
                      <a:endParaRPr lang="en-US" sz="1700">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700" dirty="0">
                          <a:solidFill>
                            <a:srgbClr val="000000"/>
                          </a:solidFill>
                          <a:effectLst/>
                          <a:latin typeface="Arial"/>
                          <a:ea typeface="Times New Roman"/>
                        </a:rPr>
                        <a:t> </a:t>
                      </a:r>
                      <a:endParaRPr lang="en-US" sz="1700" dirty="0">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xmlns="" val="2698577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V="1">
            <a:off x="8572528" y="0"/>
            <a:ext cx="571472"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0"/>
            <a:ext cx="9144000" cy="8572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dirty="0" smtClean="0">
                <a:solidFill>
                  <a:srgbClr val="FFFF00"/>
                </a:solidFill>
                <a:latin typeface="+mj-lt"/>
              </a:rPr>
              <a:t>Example – summary target scores</a:t>
            </a:r>
            <a:endParaRPr lang="en-US" sz="3600" dirty="0">
              <a:solidFill>
                <a:srgbClr val="FFFF00"/>
              </a:solidFill>
              <a:latin typeface="+mj-lt"/>
            </a:endParaRPr>
          </a:p>
        </p:txBody>
      </p:sp>
      <p:pic>
        <p:nvPicPr>
          <p:cNvPr id="6" name="Picture 5" descr="UNDP_Logo-Blue w TaglineBlue-ENG.png"/>
          <p:cNvPicPr>
            <a:picLocks noChangeAspect="1"/>
          </p:cNvPicPr>
          <p:nvPr/>
        </p:nvPicPr>
        <p:blipFill>
          <a:blip r:embed="rId2" cstate="print"/>
          <a:stretch>
            <a:fillRect/>
          </a:stretch>
        </p:blipFill>
        <p:spPr>
          <a:xfrm>
            <a:off x="8619509" y="5776906"/>
            <a:ext cx="524491" cy="1081094"/>
          </a:xfrm>
          <a:prstGeom prst="rect">
            <a:avLst/>
          </a:prstGeom>
        </p:spPr>
      </p:pic>
      <p:pic>
        <p:nvPicPr>
          <p:cNvPr id="7" name="Picture 2"/>
          <p:cNvPicPr>
            <a:picLocks noChangeAspect="1" noChangeArrowheads="1"/>
          </p:cNvPicPr>
          <p:nvPr/>
        </p:nvPicPr>
        <p:blipFill>
          <a:blip r:embed="rId3"/>
          <a:srcRect/>
          <a:stretch>
            <a:fillRect/>
          </a:stretch>
        </p:blipFill>
        <p:spPr bwMode="auto">
          <a:xfrm>
            <a:off x="8572528" y="4857760"/>
            <a:ext cx="571504" cy="668097"/>
          </a:xfrm>
          <a:prstGeom prst="rect">
            <a:avLst/>
          </a:prstGeom>
          <a:noFill/>
          <a:ln w="9525">
            <a:noFill/>
            <a:miter lim="800000"/>
            <a:headEnd/>
            <a:tailEnd/>
          </a:ln>
          <a:effectLst/>
        </p:spPr>
      </p:pic>
      <p:graphicFrame>
        <p:nvGraphicFramePr>
          <p:cNvPr id="13" name="Table 12"/>
          <p:cNvGraphicFramePr>
            <a:graphicFrameLocks noGrp="1"/>
          </p:cNvGraphicFramePr>
          <p:nvPr>
            <p:extLst>
              <p:ext uri="{D42A27DB-BD31-4B8C-83A1-F6EECF244321}">
                <p14:modId xmlns:p14="http://schemas.microsoft.com/office/powerpoint/2010/main" xmlns="" val="4156312568"/>
              </p:ext>
            </p:extLst>
          </p:nvPr>
        </p:nvGraphicFramePr>
        <p:xfrm>
          <a:off x="107504" y="1196754"/>
          <a:ext cx="8512005" cy="4769662"/>
        </p:xfrm>
        <a:graphic>
          <a:graphicData uri="http://schemas.openxmlformats.org/drawingml/2006/table">
            <a:tbl>
              <a:tblPr/>
              <a:tblGrid>
                <a:gridCol w="4824536"/>
                <a:gridCol w="1152128"/>
                <a:gridCol w="1296144"/>
                <a:gridCol w="1239197"/>
              </a:tblGrid>
              <a:tr h="360038">
                <a:tc rowSpan="2">
                  <a:txBody>
                    <a:bodyPr/>
                    <a:lstStyle/>
                    <a:p>
                      <a:pPr marL="0" marR="0" algn="ctr">
                        <a:spcBef>
                          <a:spcPts val="0"/>
                        </a:spcBef>
                        <a:spcAft>
                          <a:spcPts val="0"/>
                        </a:spcAft>
                      </a:pPr>
                      <a:r>
                        <a:rPr lang="en-US" sz="1700" b="1" dirty="0">
                          <a:solidFill>
                            <a:srgbClr val="000000"/>
                          </a:solidFill>
                          <a:effectLst/>
                          <a:latin typeface="Times New Roman"/>
                          <a:ea typeface="Times New Roman"/>
                        </a:rPr>
                        <a:t>Strategic Areas of Support</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gridSpan="3">
                  <a:txBody>
                    <a:bodyPr/>
                    <a:lstStyle/>
                    <a:p>
                      <a:pPr marL="0" marR="0" algn="ctr">
                        <a:spcBef>
                          <a:spcPts val="0"/>
                        </a:spcBef>
                        <a:spcAft>
                          <a:spcPts val="0"/>
                        </a:spcAft>
                      </a:pPr>
                      <a:r>
                        <a:rPr lang="en-US" sz="1700" b="1">
                          <a:solidFill>
                            <a:srgbClr val="000000"/>
                          </a:solidFill>
                          <a:effectLst/>
                          <a:latin typeface="Times New Roman"/>
                          <a:ea typeface="Times New Roman"/>
                        </a:rPr>
                        <a:t>Target Scores</a:t>
                      </a:r>
                      <a:endParaRPr lang="en-US" sz="17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hMerge="1">
                  <a:txBody>
                    <a:bodyPr/>
                    <a:lstStyle/>
                    <a:p>
                      <a:endParaRPr lang="en-US"/>
                    </a:p>
                  </a:txBody>
                  <a:tcPr/>
                </a:tc>
                <a:tc hMerge="1">
                  <a:txBody>
                    <a:bodyPr/>
                    <a:lstStyle/>
                    <a:p>
                      <a:endParaRPr lang="en-US"/>
                    </a:p>
                  </a:txBody>
                  <a:tcPr/>
                </a:tc>
              </a:tr>
              <a:tr h="373131">
                <a:tc vMerge="1">
                  <a:txBody>
                    <a:bodyPr/>
                    <a:lstStyle/>
                    <a:p>
                      <a:endParaRPr lang="en-US"/>
                    </a:p>
                  </a:txBody>
                  <a:tcPr/>
                </a:tc>
                <a:tc>
                  <a:txBody>
                    <a:bodyPr/>
                    <a:lstStyle/>
                    <a:p>
                      <a:pPr marL="0" marR="0" algn="ctr">
                        <a:spcBef>
                          <a:spcPts val="0"/>
                        </a:spcBef>
                        <a:spcAft>
                          <a:spcPts val="0"/>
                        </a:spcAft>
                      </a:pPr>
                      <a:r>
                        <a:rPr lang="en-US" sz="1700" b="1" dirty="0">
                          <a:solidFill>
                            <a:srgbClr val="000000"/>
                          </a:solidFill>
                          <a:effectLst/>
                          <a:latin typeface="Times New Roman"/>
                          <a:ea typeface="Times New Roman"/>
                        </a:rPr>
                        <a:t>Systemic</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0" marR="0" algn="ctr">
                        <a:spcBef>
                          <a:spcPts val="0"/>
                        </a:spcBef>
                        <a:spcAft>
                          <a:spcPts val="0"/>
                        </a:spcAft>
                      </a:pPr>
                      <a:r>
                        <a:rPr lang="en-US" sz="1700" b="1" dirty="0">
                          <a:solidFill>
                            <a:srgbClr val="000000"/>
                          </a:solidFill>
                          <a:effectLst/>
                          <a:latin typeface="Times New Roman"/>
                          <a:ea typeface="Times New Roman"/>
                        </a:rPr>
                        <a:t>Institutional</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marL="0" marR="0" algn="ctr">
                        <a:spcBef>
                          <a:spcPts val="0"/>
                        </a:spcBef>
                        <a:spcAft>
                          <a:spcPts val="0"/>
                        </a:spcAft>
                      </a:pPr>
                      <a:r>
                        <a:rPr lang="en-US" sz="1700" b="1">
                          <a:solidFill>
                            <a:srgbClr val="000000"/>
                          </a:solidFill>
                          <a:effectLst/>
                          <a:latin typeface="Times New Roman"/>
                          <a:ea typeface="Times New Roman"/>
                        </a:rPr>
                        <a:t>Individual</a:t>
                      </a:r>
                      <a:endParaRPr lang="en-US" sz="17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r h="490963">
                <a:tc>
                  <a:txBody>
                    <a:bodyPr/>
                    <a:lstStyle/>
                    <a:p>
                      <a:pPr marL="342900" marR="0" lvl="0" indent="-342900">
                        <a:spcBef>
                          <a:spcPts val="0"/>
                        </a:spcBef>
                        <a:spcAft>
                          <a:spcPts val="0"/>
                        </a:spcAft>
                        <a:buFont typeface="+mj-lt"/>
                        <a:buAutoNum type="arabicPeriod"/>
                      </a:pPr>
                      <a:r>
                        <a:rPr lang="en-US" sz="1700" dirty="0">
                          <a:solidFill>
                            <a:srgbClr val="000000"/>
                          </a:solidFill>
                          <a:effectLst/>
                          <a:latin typeface="Times New Roman"/>
                          <a:ea typeface="Times New Roman"/>
                        </a:rPr>
                        <a:t>Capacity to conceptualize and formulate policies, legislations, strategies and </a:t>
                      </a:r>
                      <a:r>
                        <a:rPr lang="en-US" sz="1700" dirty="0" err="1">
                          <a:solidFill>
                            <a:srgbClr val="000000"/>
                          </a:solidFill>
                          <a:effectLst/>
                          <a:latin typeface="Times New Roman"/>
                          <a:ea typeface="Times New Roman"/>
                        </a:rPr>
                        <a:t>programme</a:t>
                      </a:r>
                      <a:endParaRPr lang="en-US" sz="1700"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solidFill>
                            <a:srgbClr val="000000"/>
                          </a:solidFill>
                          <a:effectLst/>
                          <a:latin typeface="Times New Roman"/>
                          <a:ea typeface="Times New Roman"/>
                        </a:rPr>
                        <a:t>3</a:t>
                      </a:r>
                      <a:endParaRPr lang="en-US" sz="17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0" marR="0" algn="ctr">
                        <a:spcBef>
                          <a:spcPts val="0"/>
                        </a:spcBef>
                        <a:spcAft>
                          <a:spcPts val="0"/>
                        </a:spcAft>
                      </a:pPr>
                      <a:r>
                        <a:rPr lang="en-US" sz="1700" dirty="0">
                          <a:solidFill>
                            <a:srgbClr val="000000"/>
                          </a:solidFill>
                          <a:effectLst/>
                          <a:latin typeface="Times New Roman"/>
                          <a:ea typeface="Times New Roman"/>
                        </a:rPr>
                        <a:t>3</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marL="0" marR="0" algn="ctr">
                        <a:spcBef>
                          <a:spcPts val="0"/>
                        </a:spcBef>
                        <a:spcAft>
                          <a:spcPts val="0"/>
                        </a:spcAft>
                      </a:pPr>
                      <a:r>
                        <a:rPr lang="en-US" sz="1700">
                          <a:solidFill>
                            <a:srgbClr val="000000"/>
                          </a:solidFill>
                          <a:effectLst/>
                          <a:latin typeface="Times New Roman"/>
                          <a:ea typeface="Times New Roman"/>
                        </a:rPr>
                        <a:t>-</a:t>
                      </a:r>
                      <a:endParaRPr lang="en-US" sz="17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r h="490963">
                <a:tc>
                  <a:txBody>
                    <a:bodyPr/>
                    <a:lstStyle/>
                    <a:p>
                      <a:pPr marL="0" marR="0">
                        <a:spcBef>
                          <a:spcPts val="0"/>
                        </a:spcBef>
                        <a:spcAft>
                          <a:spcPts val="0"/>
                        </a:spcAft>
                      </a:pPr>
                      <a:r>
                        <a:rPr lang="en-US" sz="1700">
                          <a:solidFill>
                            <a:srgbClr val="000000"/>
                          </a:solidFill>
                          <a:effectLst/>
                          <a:latin typeface="Times New Roman"/>
                          <a:ea typeface="Times New Roman"/>
                        </a:rPr>
                        <a:t>2. Capacity to implement policies, legislation, strategies and programmes </a:t>
                      </a:r>
                      <a:endParaRPr lang="en-US" sz="17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solidFill>
                            <a:srgbClr val="000000"/>
                          </a:solidFill>
                          <a:effectLst/>
                          <a:latin typeface="Times New Roman"/>
                          <a:ea typeface="Times New Roman"/>
                        </a:rPr>
                        <a:t>6</a:t>
                      </a:r>
                      <a:endParaRPr lang="en-US" sz="17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0" marR="0" algn="ctr">
                        <a:spcBef>
                          <a:spcPts val="0"/>
                        </a:spcBef>
                        <a:spcAft>
                          <a:spcPts val="0"/>
                        </a:spcAft>
                      </a:pPr>
                      <a:r>
                        <a:rPr lang="en-US" sz="1700" dirty="0">
                          <a:solidFill>
                            <a:srgbClr val="000000"/>
                          </a:solidFill>
                          <a:effectLst/>
                          <a:latin typeface="Times New Roman"/>
                          <a:ea typeface="Times New Roman"/>
                        </a:rPr>
                        <a:t>7</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marL="0" marR="0" algn="ctr">
                        <a:spcBef>
                          <a:spcPts val="0"/>
                        </a:spcBef>
                        <a:spcAft>
                          <a:spcPts val="0"/>
                        </a:spcAft>
                      </a:pPr>
                      <a:r>
                        <a:rPr lang="en-US" sz="1700">
                          <a:solidFill>
                            <a:srgbClr val="000000"/>
                          </a:solidFill>
                          <a:effectLst/>
                          <a:latin typeface="Times New Roman"/>
                          <a:ea typeface="Times New Roman"/>
                        </a:rPr>
                        <a:t>6</a:t>
                      </a:r>
                      <a:endParaRPr lang="en-US" sz="17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r h="490963">
                <a:tc>
                  <a:txBody>
                    <a:bodyPr/>
                    <a:lstStyle/>
                    <a:p>
                      <a:pPr marL="0" marR="0">
                        <a:spcBef>
                          <a:spcPts val="0"/>
                        </a:spcBef>
                        <a:spcAft>
                          <a:spcPts val="0"/>
                        </a:spcAft>
                      </a:pPr>
                      <a:r>
                        <a:rPr lang="en-US" sz="1700" dirty="0">
                          <a:solidFill>
                            <a:srgbClr val="000000"/>
                          </a:solidFill>
                          <a:effectLst/>
                          <a:latin typeface="Times New Roman"/>
                          <a:ea typeface="Times New Roman"/>
                        </a:rPr>
                        <a:t>3. Capacity to engage and build consensus among all stakeholders</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solidFill>
                            <a:srgbClr val="000000"/>
                          </a:solidFill>
                          <a:effectLst/>
                          <a:latin typeface="Times New Roman"/>
                          <a:ea typeface="Times New Roman"/>
                        </a:rPr>
                        <a:t>5</a:t>
                      </a:r>
                      <a:endParaRPr lang="en-US" sz="17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0" marR="0" algn="ctr">
                        <a:spcBef>
                          <a:spcPts val="0"/>
                        </a:spcBef>
                        <a:spcAft>
                          <a:spcPts val="0"/>
                        </a:spcAft>
                      </a:pPr>
                      <a:r>
                        <a:rPr lang="en-US" sz="1700" dirty="0">
                          <a:solidFill>
                            <a:srgbClr val="000000"/>
                          </a:solidFill>
                          <a:effectLst/>
                          <a:latin typeface="Times New Roman"/>
                          <a:ea typeface="Times New Roman"/>
                        </a:rPr>
                        <a:t>3</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marL="0" marR="0" algn="ctr">
                        <a:spcBef>
                          <a:spcPts val="0"/>
                        </a:spcBef>
                        <a:spcAft>
                          <a:spcPts val="0"/>
                        </a:spcAft>
                      </a:pPr>
                      <a:r>
                        <a:rPr lang="en-US" sz="1700">
                          <a:solidFill>
                            <a:srgbClr val="000000"/>
                          </a:solidFill>
                          <a:effectLst/>
                          <a:latin typeface="Times New Roman"/>
                          <a:ea typeface="Times New Roman"/>
                        </a:rPr>
                        <a:t>-</a:t>
                      </a:r>
                      <a:endParaRPr lang="en-US" sz="17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r h="981927">
                <a:tc>
                  <a:txBody>
                    <a:bodyPr/>
                    <a:lstStyle/>
                    <a:p>
                      <a:pPr marL="0" marR="0">
                        <a:spcBef>
                          <a:spcPts val="0"/>
                        </a:spcBef>
                        <a:spcAft>
                          <a:spcPts val="0"/>
                        </a:spcAft>
                      </a:pPr>
                      <a:r>
                        <a:rPr lang="en-US" sz="1700">
                          <a:solidFill>
                            <a:srgbClr val="000000"/>
                          </a:solidFill>
                          <a:effectLst/>
                          <a:latin typeface="Times New Roman"/>
                          <a:ea typeface="Times New Roman"/>
                        </a:rPr>
                        <a:t>4. Capacity to mobilize information and knowledge: Technical skills related specifically to the requirements of GEF SO-2 and SP-4</a:t>
                      </a:r>
                      <a:endParaRPr lang="en-US" sz="17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solidFill>
                            <a:srgbClr val="000000"/>
                          </a:solidFill>
                          <a:effectLst/>
                          <a:latin typeface="Times New Roman"/>
                          <a:ea typeface="Times New Roman"/>
                        </a:rPr>
                        <a:t>3</a:t>
                      </a:r>
                      <a:endParaRPr lang="en-US" sz="17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0" marR="0" algn="ctr">
                        <a:spcBef>
                          <a:spcPts val="0"/>
                        </a:spcBef>
                        <a:spcAft>
                          <a:spcPts val="0"/>
                        </a:spcAft>
                      </a:pPr>
                      <a:r>
                        <a:rPr lang="en-US" sz="1700" dirty="0">
                          <a:solidFill>
                            <a:srgbClr val="000000"/>
                          </a:solidFill>
                          <a:effectLst/>
                          <a:latin typeface="Times New Roman"/>
                          <a:ea typeface="Times New Roman"/>
                        </a:rPr>
                        <a:t>-</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marL="0" marR="0" algn="ctr">
                        <a:spcBef>
                          <a:spcPts val="0"/>
                        </a:spcBef>
                        <a:spcAft>
                          <a:spcPts val="0"/>
                        </a:spcAft>
                      </a:pPr>
                      <a:r>
                        <a:rPr lang="en-US" sz="1700" dirty="0">
                          <a:solidFill>
                            <a:srgbClr val="000000"/>
                          </a:solidFill>
                          <a:effectLst/>
                          <a:latin typeface="Times New Roman"/>
                          <a:ea typeface="Times New Roman"/>
                        </a:rPr>
                        <a:t>3</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r h="490963">
                <a:tc>
                  <a:txBody>
                    <a:bodyPr/>
                    <a:lstStyle/>
                    <a:p>
                      <a:pPr marL="0" marR="0">
                        <a:spcBef>
                          <a:spcPts val="0"/>
                        </a:spcBef>
                        <a:spcAft>
                          <a:spcPts val="0"/>
                        </a:spcAft>
                      </a:pPr>
                      <a:r>
                        <a:rPr lang="en-US" sz="1700">
                          <a:solidFill>
                            <a:srgbClr val="000000"/>
                          </a:solidFill>
                          <a:effectLst/>
                          <a:latin typeface="Times New Roman"/>
                          <a:ea typeface="Times New Roman"/>
                        </a:rPr>
                        <a:t>5.  Capacity to monitor, evaluate and report and learn  at the sector and project levels</a:t>
                      </a:r>
                      <a:endParaRPr lang="en-US" sz="17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solidFill>
                            <a:srgbClr val="000000"/>
                          </a:solidFill>
                          <a:effectLst/>
                          <a:latin typeface="Times New Roman"/>
                          <a:ea typeface="Times New Roman"/>
                        </a:rPr>
                        <a:t>3</a:t>
                      </a:r>
                      <a:endParaRPr lang="en-US" sz="17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0" marR="0" algn="ctr">
                        <a:spcBef>
                          <a:spcPts val="0"/>
                        </a:spcBef>
                        <a:spcAft>
                          <a:spcPts val="0"/>
                        </a:spcAft>
                      </a:pPr>
                      <a:r>
                        <a:rPr lang="en-US" sz="1700">
                          <a:solidFill>
                            <a:srgbClr val="000000"/>
                          </a:solidFill>
                          <a:effectLst/>
                          <a:latin typeface="Times New Roman"/>
                          <a:ea typeface="Times New Roman"/>
                        </a:rPr>
                        <a:t>3</a:t>
                      </a:r>
                      <a:endParaRPr lang="en-US" sz="17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marL="0" marR="0" algn="ctr">
                        <a:spcBef>
                          <a:spcPts val="0"/>
                        </a:spcBef>
                        <a:spcAft>
                          <a:spcPts val="0"/>
                        </a:spcAft>
                      </a:pPr>
                      <a:r>
                        <a:rPr lang="en-US" sz="1700" dirty="0">
                          <a:solidFill>
                            <a:srgbClr val="000000"/>
                          </a:solidFill>
                          <a:effectLst/>
                          <a:latin typeface="Times New Roman"/>
                          <a:ea typeface="Times New Roman"/>
                        </a:rPr>
                        <a:t>-</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r h="490963">
                <a:tc>
                  <a:txBody>
                    <a:bodyPr/>
                    <a:lstStyle/>
                    <a:p>
                      <a:pPr marL="0" marR="0" algn="r">
                        <a:spcBef>
                          <a:spcPts val="0"/>
                        </a:spcBef>
                        <a:spcAft>
                          <a:spcPts val="0"/>
                        </a:spcAft>
                      </a:pPr>
                      <a:r>
                        <a:rPr lang="en-US" sz="1700" b="1">
                          <a:solidFill>
                            <a:srgbClr val="000000"/>
                          </a:solidFill>
                          <a:effectLst/>
                          <a:latin typeface="Times New Roman"/>
                          <a:ea typeface="Times New Roman"/>
                        </a:rPr>
                        <a:t>Total</a:t>
                      </a:r>
                      <a:endParaRPr lang="en-US" sz="17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a:solidFill>
                            <a:srgbClr val="000000"/>
                          </a:solidFill>
                          <a:effectLst/>
                          <a:latin typeface="Times New Roman"/>
                          <a:ea typeface="Times New Roman"/>
                        </a:rPr>
                        <a:t>20</a:t>
                      </a:r>
                      <a:endParaRPr lang="en-US" sz="17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0" marR="0" algn="ctr">
                        <a:spcBef>
                          <a:spcPts val="0"/>
                        </a:spcBef>
                        <a:spcAft>
                          <a:spcPts val="0"/>
                        </a:spcAft>
                      </a:pPr>
                      <a:r>
                        <a:rPr lang="en-US" sz="1700" b="1">
                          <a:solidFill>
                            <a:srgbClr val="000000"/>
                          </a:solidFill>
                          <a:effectLst/>
                          <a:latin typeface="Times New Roman"/>
                          <a:ea typeface="Times New Roman"/>
                        </a:rPr>
                        <a:t>16</a:t>
                      </a:r>
                      <a:endParaRPr lang="en-US" sz="17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marL="0" marR="0" algn="ctr">
                        <a:spcBef>
                          <a:spcPts val="0"/>
                        </a:spcBef>
                        <a:spcAft>
                          <a:spcPts val="0"/>
                        </a:spcAft>
                      </a:pPr>
                      <a:r>
                        <a:rPr lang="en-US" sz="1700" b="1" dirty="0">
                          <a:solidFill>
                            <a:srgbClr val="000000"/>
                          </a:solidFill>
                          <a:effectLst/>
                          <a:latin typeface="Times New Roman"/>
                          <a:ea typeface="Times New Roman"/>
                        </a:rPr>
                        <a:t>9</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r h="490963">
                <a:tc>
                  <a:txBody>
                    <a:bodyPr/>
                    <a:lstStyle/>
                    <a:p>
                      <a:pPr marL="0" marR="0">
                        <a:spcBef>
                          <a:spcPts val="0"/>
                        </a:spcBef>
                        <a:spcAft>
                          <a:spcPts val="0"/>
                        </a:spcAft>
                      </a:pPr>
                      <a:r>
                        <a:rPr lang="en-US" sz="1200">
                          <a:solidFill>
                            <a:srgbClr val="000000"/>
                          </a:solidFill>
                          <a:effectLst/>
                          <a:latin typeface="Times New Roman"/>
                          <a:ea typeface="Times New Roman"/>
                        </a:rPr>
                        <a:t>Note: "-" means no indicator was selected for that level.</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Arial"/>
                          <a:ea typeface="Times New Roman"/>
                        </a:rPr>
                        <a:t> </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000">
                          <a:solidFill>
                            <a:srgbClr val="000000"/>
                          </a:solidFill>
                          <a:effectLst/>
                          <a:latin typeface="Arial"/>
                          <a:ea typeface="Times New Roman"/>
                        </a:rPr>
                        <a:t> </a:t>
                      </a:r>
                      <a:endParaRPr lang="en-US" sz="1200">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000" dirty="0">
                          <a:solidFill>
                            <a:srgbClr val="000000"/>
                          </a:solidFill>
                          <a:effectLst/>
                          <a:latin typeface="Arial"/>
                          <a:ea typeface="Times New Roman"/>
                        </a:rPr>
                        <a:t> </a:t>
                      </a:r>
                      <a:endParaRPr lang="en-US" sz="1200" dirty="0">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xmlns="" val="3318699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V="1">
            <a:off x="8572528" y="0"/>
            <a:ext cx="571472"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0"/>
            <a:ext cx="9144000" cy="8572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dirty="0" smtClean="0">
                <a:solidFill>
                  <a:srgbClr val="FFFF00"/>
                </a:solidFill>
                <a:latin typeface="+mj-lt"/>
              </a:rPr>
              <a:t>Baseline scores as % of TPS</a:t>
            </a:r>
            <a:endParaRPr lang="en-US" sz="3600" dirty="0">
              <a:solidFill>
                <a:srgbClr val="FFFF00"/>
              </a:solidFill>
              <a:latin typeface="+mj-lt"/>
            </a:endParaRPr>
          </a:p>
        </p:txBody>
      </p:sp>
      <p:pic>
        <p:nvPicPr>
          <p:cNvPr id="6" name="Picture 5" descr="UNDP_Logo-Blue w TaglineBlue-ENG.png"/>
          <p:cNvPicPr>
            <a:picLocks noChangeAspect="1"/>
          </p:cNvPicPr>
          <p:nvPr/>
        </p:nvPicPr>
        <p:blipFill>
          <a:blip r:embed="rId2" cstate="print"/>
          <a:stretch>
            <a:fillRect/>
          </a:stretch>
        </p:blipFill>
        <p:spPr>
          <a:xfrm>
            <a:off x="8619509" y="5776906"/>
            <a:ext cx="524491" cy="1081094"/>
          </a:xfrm>
          <a:prstGeom prst="rect">
            <a:avLst/>
          </a:prstGeom>
        </p:spPr>
      </p:pic>
      <p:pic>
        <p:nvPicPr>
          <p:cNvPr id="7" name="Picture 2"/>
          <p:cNvPicPr>
            <a:picLocks noChangeAspect="1" noChangeArrowheads="1"/>
          </p:cNvPicPr>
          <p:nvPr/>
        </p:nvPicPr>
        <p:blipFill>
          <a:blip r:embed="rId3"/>
          <a:srcRect/>
          <a:stretch>
            <a:fillRect/>
          </a:stretch>
        </p:blipFill>
        <p:spPr bwMode="auto">
          <a:xfrm>
            <a:off x="8572528" y="4857760"/>
            <a:ext cx="571504" cy="668097"/>
          </a:xfrm>
          <a:prstGeom prst="rect">
            <a:avLst/>
          </a:prstGeom>
          <a:noFill/>
          <a:ln w="9525">
            <a:noFill/>
            <a:miter lim="800000"/>
            <a:headEnd/>
            <a:tailEnd/>
          </a:ln>
          <a:effectLst/>
        </p:spPr>
      </p:pic>
      <p:graphicFrame>
        <p:nvGraphicFramePr>
          <p:cNvPr id="9" name="Table 8"/>
          <p:cNvGraphicFramePr>
            <a:graphicFrameLocks noGrp="1"/>
          </p:cNvGraphicFramePr>
          <p:nvPr>
            <p:extLst>
              <p:ext uri="{D42A27DB-BD31-4B8C-83A1-F6EECF244321}">
                <p14:modId xmlns:p14="http://schemas.microsoft.com/office/powerpoint/2010/main" xmlns="" val="280095435"/>
              </p:ext>
            </p:extLst>
          </p:nvPr>
        </p:nvGraphicFramePr>
        <p:xfrm>
          <a:off x="107504" y="1196754"/>
          <a:ext cx="8465024" cy="4501270"/>
        </p:xfrm>
        <a:graphic>
          <a:graphicData uri="http://schemas.openxmlformats.org/drawingml/2006/table">
            <a:tbl>
              <a:tblPr/>
              <a:tblGrid>
                <a:gridCol w="4896544"/>
                <a:gridCol w="1080120"/>
                <a:gridCol w="1296144"/>
                <a:gridCol w="1192216"/>
              </a:tblGrid>
              <a:tr h="288030">
                <a:tc rowSpan="2">
                  <a:txBody>
                    <a:bodyPr/>
                    <a:lstStyle/>
                    <a:p>
                      <a:pPr marL="0" marR="0" algn="ctr">
                        <a:spcBef>
                          <a:spcPts val="0"/>
                        </a:spcBef>
                        <a:spcAft>
                          <a:spcPts val="0"/>
                        </a:spcAft>
                      </a:pPr>
                      <a:r>
                        <a:rPr lang="en-US" sz="1700" b="1" dirty="0">
                          <a:solidFill>
                            <a:srgbClr val="000000"/>
                          </a:solidFill>
                          <a:effectLst/>
                          <a:latin typeface="Times New Roman"/>
                          <a:ea typeface="Times New Roman"/>
                        </a:rPr>
                        <a:t>Strategic Areas of Support</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gridSpan="3">
                  <a:txBody>
                    <a:bodyPr/>
                    <a:lstStyle/>
                    <a:p>
                      <a:pPr marL="0" marR="0" algn="ctr">
                        <a:spcBef>
                          <a:spcPts val="0"/>
                        </a:spcBef>
                        <a:spcAft>
                          <a:spcPts val="0"/>
                        </a:spcAft>
                      </a:pPr>
                      <a:r>
                        <a:rPr lang="en-US" sz="1700" b="1" dirty="0">
                          <a:solidFill>
                            <a:srgbClr val="000000"/>
                          </a:solidFill>
                          <a:effectLst/>
                          <a:latin typeface="Times New Roman"/>
                          <a:ea typeface="Times New Roman"/>
                        </a:rPr>
                        <a:t>Baseline Scores as % of TPS</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hMerge="1">
                  <a:txBody>
                    <a:bodyPr/>
                    <a:lstStyle/>
                    <a:p>
                      <a:endParaRPr lang="en-US"/>
                    </a:p>
                  </a:txBody>
                  <a:tcPr/>
                </a:tc>
                <a:tc hMerge="1">
                  <a:txBody>
                    <a:bodyPr/>
                    <a:lstStyle/>
                    <a:p>
                      <a:endParaRPr lang="en-US"/>
                    </a:p>
                  </a:txBody>
                  <a:tcPr/>
                </a:tc>
              </a:tr>
              <a:tr h="360040">
                <a:tc vMerge="1">
                  <a:txBody>
                    <a:bodyPr/>
                    <a:lstStyle/>
                    <a:p>
                      <a:endParaRPr lang="en-US"/>
                    </a:p>
                  </a:txBody>
                  <a:tcPr/>
                </a:tc>
                <a:tc>
                  <a:txBody>
                    <a:bodyPr/>
                    <a:lstStyle/>
                    <a:p>
                      <a:pPr marL="0" marR="0" algn="ctr">
                        <a:spcBef>
                          <a:spcPts val="0"/>
                        </a:spcBef>
                        <a:spcAft>
                          <a:spcPts val="0"/>
                        </a:spcAft>
                      </a:pPr>
                      <a:r>
                        <a:rPr lang="en-US" sz="1700" b="1" dirty="0">
                          <a:solidFill>
                            <a:srgbClr val="000000"/>
                          </a:solidFill>
                          <a:effectLst/>
                          <a:latin typeface="Times New Roman"/>
                          <a:ea typeface="Times New Roman"/>
                        </a:rPr>
                        <a:t>Systemic</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0" marR="0" algn="ctr">
                        <a:spcBef>
                          <a:spcPts val="0"/>
                        </a:spcBef>
                        <a:spcAft>
                          <a:spcPts val="0"/>
                        </a:spcAft>
                      </a:pPr>
                      <a:r>
                        <a:rPr lang="en-US" sz="1700" b="1" dirty="0">
                          <a:solidFill>
                            <a:srgbClr val="000000"/>
                          </a:solidFill>
                          <a:effectLst/>
                          <a:latin typeface="Times New Roman"/>
                          <a:ea typeface="Times New Roman"/>
                        </a:rPr>
                        <a:t>Institutional</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marL="0" marR="0" algn="ctr">
                        <a:spcBef>
                          <a:spcPts val="0"/>
                        </a:spcBef>
                        <a:spcAft>
                          <a:spcPts val="0"/>
                        </a:spcAft>
                      </a:pPr>
                      <a:r>
                        <a:rPr lang="en-US" sz="1700" b="1">
                          <a:solidFill>
                            <a:srgbClr val="000000"/>
                          </a:solidFill>
                          <a:effectLst/>
                          <a:latin typeface="Times New Roman"/>
                          <a:ea typeface="Times New Roman"/>
                        </a:rPr>
                        <a:t>Individual</a:t>
                      </a:r>
                      <a:endParaRPr lang="en-US" sz="17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r h="445140">
                <a:tc>
                  <a:txBody>
                    <a:bodyPr/>
                    <a:lstStyle/>
                    <a:p>
                      <a:pPr marL="0" marR="0">
                        <a:spcBef>
                          <a:spcPts val="0"/>
                        </a:spcBef>
                        <a:spcAft>
                          <a:spcPts val="0"/>
                        </a:spcAft>
                      </a:pPr>
                      <a:r>
                        <a:rPr lang="en-US" sz="1700">
                          <a:solidFill>
                            <a:srgbClr val="000000"/>
                          </a:solidFill>
                          <a:effectLst/>
                          <a:latin typeface="Times New Roman"/>
                          <a:ea typeface="Times New Roman"/>
                        </a:rPr>
                        <a:t>1. Capacity to conceptualize and formulate policies, legislations, strategies and programme</a:t>
                      </a:r>
                      <a:endParaRPr lang="en-US" sz="17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solidFill>
                            <a:srgbClr val="000000"/>
                          </a:solidFill>
                          <a:effectLst/>
                          <a:latin typeface="Times New Roman"/>
                          <a:ea typeface="Times New Roman"/>
                        </a:rPr>
                        <a:t>67%</a:t>
                      </a:r>
                      <a:endParaRPr lang="en-US" sz="17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0" marR="0" algn="ctr">
                        <a:spcBef>
                          <a:spcPts val="0"/>
                        </a:spcBef>
                        <a:spcAft>
                          <a:spcPts val="0"/>
                        </a:spcAft>
                      </a:pPr>
                      <a:r>
                        <a:rPr lang="en-US" sz="1700" dirty="0">
                          <a:solidFill>
                            <a:srgbClr val="000000"/>
                          </a:solidFill>
                          <a:effectLst/>
                          <a:latin typeface="Times New Roman"/>
                          <a:ea typeface="Times New Roman"/>
                        </a:rPr>
                        <a:t>0%</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marL="0" marR="0" algn="ctr">
                        <a:spcBef>
                          <a:spcPts val="0"/>
                        </a:spcBef>
                        <a:spcAft>
                          <a:spcPts val="0"/>
                        </a:spcAft>
                      </a:pPr>
                      <a:r>
                        <a:rPr lang="en-US" sz="1700" dirty="0">
                          <a:solidFill>
                            <a:srgbClr val="000000"/>
                          </a:solidFill>
                          <a:effectLst/>
                          <a:latin typeface="Times New Roman"/>
                          <a:ea typeface="Times New Roman"/>
                        </a:rPr>
                        <a:t>-</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r h="445140">
                <a:tc>
                  <a:txBody>
                    <a:bodyPr/>
                    <a:lstStyle/>
                    <a:p>
                      <a:pPr marL="0" marR="0">
                        <a:spcBef>
                          <a:spcPts val="0"/>
                        </a:spcBef>
                        <a:spcAft>
                          <a:spcPts val="0"/>
                        </a:spcAft>
                      </a:pPr>
                      <a:r>
                        <a:rPr lang="en-US" sz="1700">
                          <a:solidFill>
                            <a:srgbClr val="000000"/>
                          </a:solidFill>
                          <a:effectLst/>
                          <a:latin typeface="Times New Roman"/>
                          <a:ea typeface="Times New Roman"/>
                        </a:rPr>
                        <a:t>2. Capacity to implement policies, legislation, strategies and programmes </a:t>
                      </a:r>
                      <a:endParaRPr lang="en-US" sz="17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solidFill>
                            <a:srgbClr val="000000"/>
                          </a:solidFill>
                          <a:effectLst/>
                          <a:latin typeface="Times New Roman"/>
                          <a:ea typeface="Times New Roman"/>
                        </a:rPr>
                        <a:t>33%</a:t>
                      </a:r>
                      <a:endParaRPr lang="en-US" sz="17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0" marR="0" algn="ctr">
                        <a:spcBef>
                          <a:spcPts val="0"/>
                        </a:spcBef>
                        <a:spcAft>
                          <a:spcPts val="0"/>
                        </a:spcAft>
                      </a:pPr>
                      <a:r>
                        <a:rPr lang="en-US" sz="1700">
                          <a:solidFill>
                            <a:srgbClr val="000000"/>
                          </a:solidFill>
                          <a:effectLst/>
                          <a:latin typeface="Times New Roman"/>
                          <a:ea typeface="Times New Roman"/>
                        </a:rPr>
                        <a:t>11%</a:t>
                      </a:r>
                      <a:endParaRPr lang="en-US" sz="17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marL="0" marR="0" algn="ctr">
                        <a:spcBef>
                          <a:spcPts val="0"/>
                        </a:spcBef>
                        <a:spcAft>
                          <a:spcPts val="0"/>
                        </a:spcAft>
                      </a:pPr>
                      <a:r>
                        <a:rPr lang="en-US" sz="1700" dirty="0">
                          <a:solidFill>
                            <a:srgbClr val="000000"/>
                          </a:solidFill>
                          <a:effectLst/>
                          <a:latin typeface="Times New Roman"/>
                          <a:ea typeface="Times New Roman"/>
                        </a:rPr>
                        <a:t>17%</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r h="445140">
                <a:tc>
                  <a:txBody>
                    <a:bodyPr/>
                    <a:lstStyle/>
                    <a:p>
                      <a:pPr marL="0" marR="0">
                        <a:spcBef>
                          <a:spcPts val="0"/>
                        </a:spcBef>
                        <a:spcAft>
                          <a:spcPts val="0"/>
                        </a:spcAft>
                      </a:pPr>
                      <a:r>
                        <a:rPr lang="en-US" sz="1700">
                          <a:solidFill>
                            <a:srgbClr val="000000"/>
                          </a:solidFill>
                          <a:effectLst/>
                          <a:latin typeface="Times New Roman"/>
                          <a:ea typeface="Times New Roman"/>
                        </a:rPr>
                        <a:t>3. Capacity to engage and build consensus among all stakeholders</a:t>
                      </a:r>
                      <a:endParaRPr lang="en-US" sz="17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solidFill>
                            <a:srgbClr val="000000"/>
                          </a:solidFill>
                          <a:effectLst/>
                          <a:latin typeface="Times New Roman"/>
                          <a:ea typeface="Times New Roman"/>
                        </a:rPr>
                        <a:t>17%</a:t>
                      </a:r>
                      <a:endParaRPr lang="en-US" sz="17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0" marR="0" algn="ctr">
                        <a:spcBef>
                          <a:spcPts val="0"/>
                        </a:spcBef>
                        <a:spcAft>
                          <a:spcPts val="0"/>
                        </a:spcAft>
                      </a:pPr>
                      <a:r>
                        <a:rPr lang="en-US" sz="1700">
                          <a:solidFill>
                            <a:srgbClr val="000000"/>
                          </a:solidFill>
                          <a:effectLst/>
                          <a:latin typeface="Times New Roman"/>
                          <a:ea typeface="Times New Roman"/>
                        </a:rPr>
                        <a:t>0%</a:t>
                      </a:r>
                      <a:endParaRPr lang="en-US" sz="17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marL="0" marR="0" algn="ctr">
                        <a:spcBef>
                          <a:spcPts val="0"/>
                        </a:spcBef>
                        <a:spcAft>
                          <a:spcPts val="0"/>
                        </a:spcAft>
                      </a:pPr>
                      <a:r>
                        <a:rPr lang="en-US" sz="1700" dirty="0">
                          <a:solidFill>
                            <a:srgbClr val="000000"/>
                          </a:solidFill>
                          <a:effectLst/>
                          <a:latin typeface="Times New Roman"/>
                          <a:ea typeface="Times New Roman"/>
                        </a:rPr>
                        <a:t>-</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r h="890280">
                <a:tc>
                  <a:txBody>
                    <a:bodyPr/>
                    <a:lstStyle/>
                    <a:p>
                      <a:pPr marL="0" marR="0">
                        <a:spcBef>
                          <a:spcPts val="0"/>
                        </a:spcBef>
                        <a:spcAft>
                          <a:spcPts val="0"/>
                        </a:spcAft>
                      </a:pPr>
                      <a:r>
                        <a:rPr lang="en-US" sz="1700">
                          <a:solidFill>
                            <a:srgbClr val="000000"/>
                          </a:solidFill>
                          <a:effectLst/>
                          <a:latin typeface="Times New Roman"/>
                          <a:ea typeface="Times New Roman"/>
                        </a:rPr>
                        <a:t>4. Capacity to mobilize information and knowledge: Technical skills related specifically to the requirements of GEF SO-2 and SP-4</a:t>
                      </a:r>
                      <a:endParaRPr lang="en-US" sz="17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solidFill>
                            <a:srgbClr val="000000"/>
                          </a:solidFill>
                          <a:effectLst/>
                          <a:latin typeface="Times New Roman"/>
                          <a:ea typeface="Times New Roman"/>
                        </a:rPr>
                        <a:t>33%</a:t>
                      </a:r>
                      <a:endParaRPr lang="en-US" sz="17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0" marR="0" algn="ctr">
                        <a:spcBef>
                          <a:spcPts val="0"/>
                        </a:spcBef>
                        <a:spcAft>
                          <a:spcPts val="0"/>
                        </a:spcAft>
                      </a:pPr>
                      <a:r>
                        <a:rPr lang="en-US" sz="1700">
                          <a:solidFill>
                            <a:srgbClr val="000000"/>
                          </a:solidFill>
                          <a:effectLst/>
                          <a:latin typeface="Times New Roman"/>
                          <a:ea typeface="Times New Roman"/>
                        </a:rPr>
                        <a:t>-</a:t>
                      </a:r>
                      <a:endParaRPr lang="en-US" sz="17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marL="0" marR="0" algn="ctr">
                        <a:spcBef>
                          <a:spcPts val="0"/>
                        </a:spcBef>
                        <a:spcAft>
                          <a:spcPts val="0"/>
                        </a:spcAft>
                      </a:pPr>
                      <a:r>
                        <a:rPr lang="en-US" sz="1700" dirty="0">
                          <a:solidFill>
                            <a:srgbClr val="000000"/>
                          </a:solidFill>
                          <a:effectLst/>
                          <a:latin typeface="Times New Roman"/>
                          <a:ea typeface="Times New Roman"/>
                        </a:rPr>
                        <a:t>33%</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r h="445140">
                <a:tc>
                  <a:txBody>
                    <a:bodyPr/>
                    <a:lstStyle/>
                    <a:p>
                      <a:pPr marL="0" marR="0">
                        <a:spcBef>
                          <a:spcPts val="0"/>
                        </a:spcBef>
                        <a:spcAft>
                          <a:spcPts val="0"/>
                        </a:spcAft>
                      </a:pPr>
                      <a:r>
                        <a:rPr lang="en-US" sz="1700">
                          <a:solidFill>
                            <a:srgbClr val="000000"/>
                          </a:solidFill>
                          <a:effectLst/>
                          <a:latin typeface="Times New Roman"/>
                          <a:ea typeface="Times New Roman"/>
                        </a:rPr>
                        <a:t>5.  Capacity to monitor, evaluate and report and learn  at the sector and project levels</a:t>
                      </a:r>
                      <a:endParaRPr lang="en-US" sz="17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solidFill>
                            <a:srgbClr val="000000"/>
                          </a:solidFill>
                          <a:effectLst/>
                          <a:latin typeface="Times New Roman"/>
                          <a:ea typeface="Times New Roman"/>
                        </a:rPr>
                        <a:t>33%</a:t>
                      </a:r>
                      <a:endParaRPr lang="en-US" sz="17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0" marR="0" algn="ctr">
                        <a:spcBef>
                          <a:spcPts val="0"/>
                        </a:spcBef>
                        <a:spcAft>
                          <a:spcPts val="0"/>
                        </a:spcAft>
                      </a:pPr>
                      <a:r>
                        <a:rPr lang="en-US" sz="1700">
                          <a:solidFill>
                            <a:srgbClr val="000000"/>
                          </a:solidFill>
                          <a:effectLst/>
                          <a:latin typeface="Times New Roman"/>
                          <a:ea typeface="Times New Roman"/>
                        </a:rPr>
                        <a:t>33%</a:t>
                      </a:r>
                      <a:endParaRPr lang="en-US" sz="17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marL="0" marR="0" algn="ctr">
                        <a:spcBef>
                          <a:spcPts val="0"/>
                        </a:spcBef>
                        <a:spcAft>
                          <a:spcPts val="0"/>
                        </a:spcAft>
                      </a:pPr>
                      <a:r>
                        <a:rPr lang="en-US" sz="1700" dirty="0">
                          <a:solidFill>
                            <a:srgbClr val="000000"/>
                          </a:solidFill>
                          <a:effectLst/>
                          <a:latin typeface="Times New Roman"/>
                          <a:ea typeface="Times New Roman"/>
                        </a:rPr>
                        <a:t>-</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r h="445140">
                <a:tc>
                  <a:txBody>
                    <a:bodyPr/>
                    <a:lstStyle/>
                    <a:p>
                      <a:pPr marL="0" marR="0" algn="r">
                        <a:spcBef>
                          <a:spcPts val="0"/>
                        </a:spcBef>
                        <a:spcAft>
                          <a:spcPts val="0"/>
                        </a:spcAft>
                      </a:pPr>
                      <a:r>
                        <a:rPr lang="en-US" sz="1700" b="1">
                          <a:solidFill>
                            <a:srgbClr val="000000"/>
                          </a:solidFill>
                          <a:effectLst/>
                          <a:latin typeface="Times New Roman"/>
                          <a:ea typeface="Times New Roman"/>
                        </a:rPr>
                        <a:t>Total</a:t>
                      </a:r>
                      <a:endParaRPr lang="en-US" sz="17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solidFill>
                            <a:srgbClr val="000000"/>
                          </a:solidFill>
                          <a:effectLst/>
                          <a:latin typeface="Times New Roman"/>
                          <a:ea typeface="Times New Roman"/>
                        </a:rPr>
                        <a:t>33%</a:t>
                      </a:r>
                      <a:endParaRPr lang="en-US" sz="17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0" marR="0" algn="ctr">
                        <a:spcBef>
                          <a:spcPts val="0"/>
                        </a:spcBef>
                        <a:spcAft>
                          <a:spcPts val="0"/>
                        </a:spcAft>
                      </a:pPr>
                      <a:r>
                        <a:rPr lang="en-US" sz="1700">
                          <a:solidFill>
                            <a:srgbClr val="000000"/>
                          </a:solidFill>
                          <a:effectLst/>
                          <a:latin typeface="Times New Roman"/>
                          <a:ea typeface="Times New Roman"/>
                        </a:rPr>
                        <a:t>11%</a:t>
                      </a:r>
                      <a:endParaRPr lang="en-US" sz="17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marL="0" marR="0" algn="ctr">
                        <a:spcBef>
                          <a:spcPts val="0"/>
                        </a:spcBef>
                        <a:spcAft>
                          <a:spcPts val="0"/>
                        </a:spcAft>
                      </a:pPr>
                      <a:r>
                        <a:rPr lang="en-US" sz="1700" dirty="0">
                          <a:solidFill>
                            <a:srgbClr val="000000"/>
                          </a:solidFill>
                          <a:effectLst/>
                          <a:latin typeface="Times New Roman"/>
                          <a:ea typeface="Times New Roman"/>
                        </a:rPr>
                        <a:t>22%</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r h="445140">
                <a:tc>
                  <a:txBody>
                    <a:bodyPr/>
                    <a:lstStyle/>
                    <a:p>
                      <a:pPr marL="0" marR="0">
                        <a:spcBef>
                          <a:spcPts val="0"/>
                        </a:spcBef>
                        <a:spcAft>
                          <a:spcPts val="0"/>
                        </a:spcAft>
                      </a:pPr>
                      <a:r>
                        <a:rPr lang="en-US" sz="1200">
                          <a:solidFill>
                            <a:srgbClr val="000000"/>
                          </a:solidFill>
                          <a:effectLst/>
                          <a:latin typeface="Times New Roman"/>
                          <a:ea typeface="Times New Roman"/>
                        </a:rPr>
                        <a:t>Note: "-" means no indicator was selected for that level.</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000000"/>
                          </a:solidFill>
                          <a:effectLst/>
                          <a:latin typeface="Arial"/>
                          <a:ea typeface="Times New Roman"/>
                        </a:rPr>
                        <a:t> </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000">
                          <a:solidFill>
                            <a:srgbClr val="000000"/>
                          </a:solidFill>
                          <a:effectLst/>
                          <a:latin typeface="Arial"/>
                          <a:ea typeface="Times New Roman"/>
                        </a:rPr>
                        <a:t> </a:t>
                      </a:r>
                      <a:endParaRPr lang="en-US" sz="1200">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000" dirty="0">
                          <a:solidFill>
                            <a:srgbClr val="000000"/>
                          </a:solidFill>
                          <a:effectLst/>
                          <a:latin typeface="Arial"/>
                          <a:ea typeface="Times New Roman"/>
                        </a:rPr>
                        <a:t> </a:t>
                      </a:r>
                      <a:endParaRPr lang="en-US" sz="1200" dirty="0">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xmlns="" val="3507256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V="1">
            <a:off x="8572528" y="0"/>
            <a:ext cx="571472"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0"/>
            <a:ext cx="9144000" cy="8572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dirty="0" smtClean="0">
                <a:solidFill>
                  <a:srgbClr val="FFFF00"/>
                </a:solidFill>
                <a:latin typeface="+mj-lt"/>
              </a:rPr>
              <a:t>Target scores as % of TPS</a:t>
            </a:r>
            <a:endParaRPr lang="en-US" sz="3600" dirty="0">
              <a:solidFill>
                <a:srgbClr val="FFFF00"/>
              </a:solidFill>
              <a:latin typeface="+mj-lt"/>
            </a:endParaRPr>
          </a:p>
        </p:txBody>
      </p:sp>
      <p:pic>
        <p:nvPicPr>
          <p:cNvPr id="6" name="Picture 5" descr="UNDP_Logo-Blue w TaglineBlue-ENG.png"/>
          <p:cNvPicPr>
            <a:picLocks noChangeAspect="1"/>
          </p:cNvPicPr>
          <p:nvPr/>
        </p:nvPicPr>
        <p:blipFill>
          <a:blip r:embed="rId2" cstate="print"/>
          <a:stretch>
            <a:fillRect/>
          </a:stretch>
        </p:blipFill>
        <p:spPr>
          <a:xfrm>
            <a:off x="8619509" y="5776906"/>
            <a:ext cx="524491" cy="1081094"/>
          </a:xfrm>
          <a:prstGeom prst="rect">
            <a:avLst/>
          </a:prstGeom>
        </p:spPr>
      </p:pic>
      <p:pic>
        <p:nvPicPr>
          <p:cNvPr id="7" name="Picture 2"/>
          <p:cNvPicPr>
            <a:picLocks noChangeAspect="1" noChangeArrowheads="1"/>
          </p:cNvPicPr>
          <p:nvPr/>
        </p:nvPicPr>
        <p:blipFill>
          <a:blip r:embed="rId3"/>
          <a:srcRect/>
          <a:stretch>
            <a:fillRect/>
          </a:stretch>
        </p:blipFill>
        <p:spPr bwMode="auto">
          <a:xfrm>
            <a:off x="8572528" y="4857760"/>
            <a:ext cx="571504" cy="668097"/>
          </a:xfrm>
          <a:prstGeom prst="rect">
            <a:avLst/>
          </a:prstGeom>
          <a:noFill/>
          <a:ln w="9525">
            <a:noFill/>
            <a:miter lim="800000"/>
            <a:headEnd/>
            <a:tailEnd/>
          </a:ln>
          <a:effectLst/>
        </p:spPr>
      </p:pic>
      <p:graphicFrame>
        <p:nvGraphicFramePr>
          <p:cNvPr id="9" name="Table 8"/>
          <p:cNvGraphicFramePr>
            <a:graphicFrameLocks noGrp="1"/>
          </p:cNvGraphicFramePr>
          <p:nvPr>
            <p:extLst>
              <p:ext uri="{D42A27DB-BD31-4B8C-83A1-F6EECF244321}">
                <p14:modId xmlns:p14="http://schemas.microsoft.com/office/powerpoint/2010/main" xmlns="" val="2560299729"/>
              </p:ext>
            </p:extLst>
          </p:nvPr>
        </p:nvGraphicFramePr>
        <p:xfrm>
          <a:off x="179511" y="1052731"/>
          <a:ext cx="8393016" cy="5561809"/>
        </p:xfrm>
        <a:graphic>
          <a:graphicData uri="http://schemas.openxmlformats.org/drawingml/2006/table">
            <a:tbl>
              <a:tblPr/>
              <a:tblGrid>
                <a:gridCol w="4392489"/>
                <a:gridCol w="1152128"/>
                <a:gridCol w="1440160"/>
                <a:gridCol w="1408239"/>
              </a:tblGrid>
              <a:tr h="360045">
                <a:tc rowSpan="2">
                  <a:txBody>
                    <a:bodyPr/>
                    <a:lstStyle/>
                    <a:p>
                      <a:pPr marL="0" marR="0" algn="ctr">
                        <a:spcBef>
                          <a:spcPts val="0"/>
                        </a:spcBef>
                        <a:spcAft>
                          <a:spcPts val="0"/>
                        </a:spcAft>
                      </a:pPr>
                      <a:r>
                        <a:rPr lang="en-US" sz="1800" b="1" dirty="0">
                          <a:solidFill>
                            <a:srgbClr val="000000"/>
                          </a:solidFill>
                          <a:effectLst/>
                          <a:latin typeface="Times New Roman"/>
                          <a:ea typeface="Times New Roman"/>
                        </a:rPr>
                        <a:t>Strategic Areas of Support</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gridSpan="3">
                  <a:txBody>
                    <a:bodyPr/>
                    <a:lstStyle/>
                    <a:p>
                      <a:pPr marL="0" marR="0" algn="ctr">
                        <a:spcBef>
                          <a:spcPts val="0"/>
                        </a:spcBef>
                        <a:spcAft>
                          <a:spcPts val="0"/>
                        </a:spcAft>
                      </a:pPr>
                      <a:r>
                        <a:rPr lang="en-US" sz="1800" b="1" dirty="0">
                          <a:solidFill>
                            <a:srgbClr val="000000"/>
                          </a:solidFill>
                          <a:effectLst/>
                          <a:latin typeface="Times New Roman"/>
                          <a:ea typeface="Times New Roman"/>
                        </a:rPr>
                        <a:t>Target Scores as % of TPS</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hMerge="1">
                  <a:txBody>
                    <a:bodyPr/>
                    <a:lstStyle/>
                    <a:p>
                      <a:endParaRPr lang="en-US"/>
                    </a:p>
                  </a:txBody>
                  <a:tcPr/>
                </a:tc>
                <a:tc hMerge="1">
                  <a:txBody>
                    <a:bodyPr/>
                    <a:lstStyle/>
                    <a:p>
                      <a:endParaRPr lang="en-US"/>
                    </a:p>
                  </a:txBody>
                  <a:tcPr/>
                </a:tc>
              </a:tr>
              <a:tr h="360040">
                <a:tc vMerge="1">
                  <a:txBody>
                    <a:bodyPr/>
                    <a:lstStyle/>
                    <a:p>
                      <a:endParaRPr lang="en-US"/>
                    </a:p>
                  </a:txBody>
                  <a:tcPr/>
                </a:tc>
                <a:tc>
                  <a:txBody>
                    <a:bodyPr/>
                    <a:lstStyle/>
                    <a:p>
                      <a:pPr marL="0" marR="0" algn="ctr">
                        <a:spcBef>
                          <a:spcPts val="0"/>
                        </a:spcBef>
                        <a:spcAft>
                          <a:spcPts val="0"/>
                        </a:spcAft>
                      </a:pPr>
                      <a:r>
                        <a:rPr lang="en-US" sz="1800" b="1">
                          <a:solidFill>
                            <a:srgbClr val="000000"/>
                          </a:solidFill>
                          <a:effectLst/>
                          <a:latin typeface="Times New Roman"/>
                          <a:ea typeface="Times New Roman"/>
                        </a:rPr>
                        <a:t>Systemic</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0" marR="0" algn="ctr">
                        <a:spcBef>
                          <a:spcPts val="0"/>
                        </a:spcBef>
                        <a:spcAft>
                          <a:spcPts val="0"/>
                        </a:spcAft>
                      </a:pPr>
                      <a:r>
                        <a:rPr lang="en-US" sz="1800" b="1" dirty="0">
                          <a:solidFill>
                            <a:srgbClr val="000000"/>
                          </a:solidFill>
                          <a:effectLst/>
                          <a:latin typeface="Times New Roman"/>
                          <a:ea typeface="Times New Roman"/>
                        </a:rPr>
                        <a:t>Institutional</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marL="0" marR="0" algn="ctr">
                        <a:spcBef>
                          <a:spcPts val="0"/>
                        </a:spcBef>
                        <a:spcAft>
                          <a:spcPts val="0"/>
                        </a:spcAft>
                      </a:pPr>
                      <a:r>
                        <a:rPr lang="en-US" sz="1800" b="1">
                          <a:solidFill>
                            <a:srgbClr val="000000"/>
                          </a:solidFill>
                          <a:effectLst/>
                          <a:latin typeface="Times New Roman"/>
                          <a:ea typeface="Times New Roman"/>
                        </a:rPr>
                        <a:t>Individual</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r h="456051">
                <a:tc>
                  <a:txBody>
                    <a:bodyPr/>
                    <a:lstStyle/>
                    <a:p>
                      <a:pPr marL="0" marR="0">
                        <a:spcBef>
                          <a:spcPts val="0"/>
                        </a:spcBef>
                        <a:spcAft>
                          <a:spcPts val="0"/>
                        </a:spcAft>
                      </a:pPr>
                      <a:r>
                        <a:rPr lang="en-US" sz="1800">
                          <a:solidFill>
                            <a:srgbClr val="000000"/>
                          </a:solidFill>
                          <a:effectLst/>
                          <a:latin typeface="Times New Roman"/>
                          <a:ea typeface="Times New Roman"/>
                        </a:rPr>
                        <a:t>1. Capacity to conceptualize and formulate policies, legislations, strategies and programme</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Times New Roman"/>
                          <a:ea typeface="Times New Roman"/>
                        </a:rPr>
                        <a:t>100%</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0" marR="0" algn="ctr">
                        <a:spcBef>
                          <a:spcPts val="0"/>
                        </a:spcBef>
                        <a:spcAft>
                          <a:spcPts val="0"/>
                        </a:spcAft>
                      </a:pPr>
                      <a:r>
                        <a:rPr lang="en-US" sz="1800" dirty="0">
                          <a:solidFill>
                            <a:srgbClr val="000000"/>
                          </a:solidFill>
                          <a:effectLst/>
                          <a:latin typeface="Times New Roman"/>
                          <a:ea typeface="Times New Roman"/>
                        </a:rPr>
                        <a:t>100%</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marL="0" marR="0" algn="ctr">
                        <a:spcBef>
                          <a:spcPts val="0"/>
                        </a:spcBef>
                        <a:spcAft>
                          <a:spcPts val="0"/>
                        </a:spcAft>
                      </a:pPr>
                      <a:r>
                        <a:rPr lang="en-US" sz="1800">
                          <a:solidFill>
                            <a:srgbClr val="000000"/>
                          </a:solidFill>
                          <a:effectLst/>
                          <a:latin typeface="Times New Roman"/>
                          <a:ea typeface="Times New Roman"/>
                        </a:rPr>
                        <a:t>-</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r h="912102">
                <a:tc>
                  <a:txBody>
                    <a:bodyPr/>
                    <a:lstStyle/>
                    <a:p>
                      <a:pPr marL="342900" marR="0" lvl="0" indent="-342900">
                        <a:spcBef>
                          <a:spcPts val="0"/>
                        </a:spcBef>
                        <a:spcAft>
                          <a:spcPts val="0"/>
                        </a:spcAft>
                        <a:buFont typeface="+mj-lt"/>
                        <a:buAutoNum type="arabicPeriod"/>
                      </a:pPr>
                      <a:r>
                        <a:rPr lang="en-US" sz="1800">
                          <a:solidFill>
                            <a:srgbClr val="000000"/>
                          </a:solidFill>
                          <a:effectLst/>
                          <a:latin typeface="Times New Roman"/>
                          <a:ea typeface="Times New Roman"/>
                        </a:rPr>
                        <a:t>Capacity to implement policies, legislation, strategies and </a:t>
                      </a:r>
                    </a:p>
                    <a:p>
                      <a:pPr marL="0" marR="0">
                        <a:spcBef>
                          <a:spcPts val="0"/>
                        </a:spcBef>
                        <a:spcAft>
                          <a:spcPts val="0"/>
                        </a:spcAft>
                      </a:pPr>
                      <a:r>
                        <a:rPr lang="en-US" sz="1800">
                          <a:solidFill>
                            <a:srgbClr val="000000"/>
                          </a:solidFill>
                          <a:effectLst/>
                          <a:latin typeface="Times New Roman"/>
                          <a:ea typeface="Times New Roman"/>
                        </a:rPr>
                        <a:t>programmes </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Times New Roman"/>
                          <a:ea typeface="Times New Roman"/>
                        </a:rPr>
                        <a:t>100%</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0" marR="0" algn="ctr">
                        <a:spcBef>
                          <a:spcPts val="0"/>
                        </a:spcBef>
                        <a:spcAft>
                          <a:spcPts val="0"/>
                        </a:spcAft>
                      </a:pPr>
                      <a:r>
                        <a:rPr lang="en-US" sz="1800" dirty="0">
                          <a:solidFill>
                            <a:srgbClr val="000000"/>
                          </a:solidFill>
                          <a:effectLst/>
                          <a:latin typeface="Times New Roman"/>
                          <a:ea typeface="Times New Roman"/>
                        </a:rPr>
                        <a:t>78%</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marL="0" marR="0" algn="ctr">
                        <a:spcBef>
                          <a:spcPts val="0"/>
                        </a:spcBef>
                        <a:spcAft>
                          <a:spcPts val="0"/>
                        </a:spcAft>
                      </a:pPr>
                      <a:r>
                        <a:rPr lang="en-US" sz="1800">
                          <a:solidFill>
                            <a:srgbClr val="000000"/>
                          </a:solidFill>
                          <a:effectLst/>
                          <a:latin typeface="Times New Roman"/>
                          <a:ea typeface="Times New Roman"/>
                        </a:rPr>
                        <a:t>100%</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r h="456051">
                <a:tc>
                  <a:txBody>
                    <a:bodyPr/>
                    <a:lstStyle/>
                    <a:p>
                      <a:pPr marL="0" marR="0">
                        <a:spcBef>
                          <a:spcPts val="0"/>
                        </a:spcBef>
                        <a:spcAft>
                          <a:spcPts val="0"/>
                        </a:spcAft>
                      </a:pPr>
                      <a:r>
                        <a:rPr lang="en-US" sz="1800">
                          <a:solidFill>
                            <a:srgbClr val="000000"/>
                          </a:solidFill>
                          <a:effectLst/>
                          <a:latin typeface="Times New Roman"/>
                          <a:ea typeface="Times New Roman"/>
                        </a:rPr>
                        <a:t>3. Capacity to engage and build consensus among all stakeholders</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Times New Roman"/>
                          <a:ea typeface="Times New Roman"/>
                        </a:rPr>
                        <a:t>83%</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0" marR="0" algn="ctr">
                        <a:spcBef>
                          <a:spcPts val="0"/>
                        </a:spcBef>
                        <a:spcAft>
                          <a:spcPts val="0"/>
                        </a:spcAft>
                      </a:pPr>
                      <a:r>
                        <a:rPr lang="en-US" sz="1800" dirty="0">
                          <a:solidFill>
                            <a:srgbClr val="000000"/>
                          </a:solidFill>
                          <a:effectLst/>
                          <a:latin typeface="Times New Roman"/>
                          <a:ea typeface="Times New Roman"/>
                        </a:rPr>
                        <a:t>100%</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marL="0" marR="0" algn="ctr">
                        <a:spcBef>
                          <a:spcPts val="0"/>
                        </a:spcBef>
                        <a:spcAft>
                          <a:spcPts val="0"/>
                        </a:spcAft>
                      </a:pPr>
                      <a:r>
                        <a:rPr lang="en-US" sz="1800">
                          <a:solidFill>
                            <a:srgbClr val="000000"/>
                          </a:solidFill>
                          <a:effectLst/>
                          <a:latin typeface="Times New Roman"/>
                          <a:ea typeface="Times New Roman"/>
                        </a:rPr>
                        <a:t>-</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r h="912102">
                <a:tc>
                  <a:txBody>
                    <a:bodyPr/>
                    <a:lstStyle/>
                    <a:p>
                      <a:pPr marL="0" marR="0">
                        <a:spcBef>
                          <a:spcPts val="0"/>
                        </a:spcBef>
                        <a:spcAft>
                          <a:spcPts val="0"/>
                        </a:spcAft>
                      </a:pPr>
                      <a:r>
                        <a:rPr lang="en-US" sz="1800" dirty="0">
                          <a:solidFill>
                            <a:srgbClr val="000000"/>
                          </a:solidFill>
                          <a:effectLst/>
                          <a:latin typeface="Times New Roman"/>
                          <a:ea typeface="Times New Roman"/>
                        </a:rPr>
                        <a:t>4. Capacity to mobilize information and knowledge: Technical skills related specifically to the requirements of GEF SO-2 and SP-4</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Times New Roman"/>
                          <a:ea typeface="Times New Roman"/>
                        </a:rPr>
                        <a:t>100%</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0" marR="0" algn="ctr">
                        <a:spcBef>
                          <a:spcPts val="0"/>
                        </a:spcBef>
                        <a:spcAft>
                          <a:spcPts val="0"/>
                        </a:spcAft>
                      </a:pPr>
                      <a:r>
                        <a:rPr lang="en-US" sz="1800" dirty="0">
                          <a:solidFill>
                            <a:srgbClr val="000000"/>
                          </a:solidFill>
                          <a:effectLst/>
                          <a:latin typeface="Times New Roman"/>
                          <a:ea typeface="Times New Roman"/>
                        </a:rPr>
                        <a:t>-</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marL="0" marR="0" algn="ctr">
                        <a:spcBef>
                          <a:spcPts val="0"/>
                        </a:spcBef>
                        <a:spcAft>
                          <a:spcPts val="0"/>
                        </a:spcAft>
                      </a:pPr>
                      <a:r>
                        <a:rPr lang="en-US" sz="1800">
                          <a:solidFill>
                            <a:srgbClr val="000000"/>
                          </a:solidFill>
                          <a:effectLst/>
                          <a:latin typeface="Times New Roman"/>
                          <a:ea typeface="Times New Roman"/>
                        </a:rPr>
                        <a:t>100%</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r h="456051">
                <a:tc>
                  <a:txBody>
                    <a:bodyPr/>
                    <a:lstStyle/>
                    <a:p>
                      <a:pPr marL="0" marR="0">
                        <a:spcBef>
                          <a:spcPts val="0"/>
                        </a:spcBef>
                        <a:spcAft>
                          <a:spcPts val="0"/>
                        </a:spcAft>
                      </a:pPr>
                      <a:r>
                        <a:rPr lang="en-US" sz="1800">
                          <a:solidFill>
                            <a:srgbClr val="000000"/>
                          </a:solidFill>
                          <a:effectLst/>
                          <a:latin typeface="Times New Roman"/>
                          <a:ea typeface="Times New Roman"/>
                        </a:rPr>
                        <a:t>5.  Capacity to monitor, evaluate and report and learn  at the sector and project levels</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Times New Roman"/>
                          <a:ea typeface="Times New Roman"/>
                        </a:rPr>
                        <a:t>100%</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0" marR="0" algn="ctr">
                        <a:spcBef>
                          <a:spcPts val="0"/>
                        </a:spcBef>
                        <a:spcAft>
                          <a:spcPts val="0"/>
                        </a:spcAft>
                      </a:pPr>
                      <a:r>
                        <a:rPr lang="en-US" sz="1800" dirty="0">
                          <a:solidFill>
                            <a:srgbClr val="000000"/>
                          </a:solidFill>
                          <a:effectLst/>
                          <a:latin typeface="Times New Roman"/>
                          <a:ea typeface="Times New Roman"/>
                        </a:rPr>
                        <a:t>100%</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marL="0" marR="0" algn="ctr">
                        <a:spcBef>
                          <a:spcPts val="0"/>
                        </a:spcBef>
                        <a:spcAft>
                          <a:spcPts val="0"/>
                        </a:spcAft>
                      </a:pPr>
                      <a:r>
                        <a:rPr lang="en-US" sz="1800">
                          <a:solidFill>
                            <a:srgbClr val="000000"/>
                          </a:solidFill>
                          <a:effectLst/>
                          <a:latin typeface="Times New Roman"/>
                          <a:ea typeface="Times New Roman"/>
                        </a:rPr>
                        <a:t>-</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r h="456051">
                <a:tc>
                  <a:txBody>
                    <a:bodyPr/>
                    <a:lstStyle/>
                    <a:p>
                      <a:pPr marL="0" marR="0" algn="r">
                        <a:spcBef>
                          <a:spcPts val="0"/>
                        </a:spcBef>
                        <a:spcAft>
                          <a:spcPts val="0"/>
                        </a:spcAft>
                      </a:pPr>
                      <a:r>
                        <a:rPr lang="en-US" sz="1800" b="1">
                          <a:solidFill>
                            <a:srgbClr val="000000"/>
                          </a:solidFill>
                          <a:effectLst/>
                          <a:latin typeface="Times New Roman"/>
                          <a:ea typeface="Times New Roman"/>
                        </a:rPr>
                        <a:t>Total</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Times New Roman"/>
                          <a:ea typeface="Times New Roman"/>
                        </a:rPr>
                        <a:t>95%</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0" marR="0" algn="ctr">
                        <a:spcBef>
                          <a:spcPts val="0"/>
                        </a:spcBef>
                        <a:spcAft>
                          <a:spcPts val="0"/>
                        </a:spcAft>
                      </a:pPr>
                      <a:r>
                        <a:rPr lang="en-US" sz="1800" dirty="0">
                          <a:solidFill>
                            <a:srgbClr val="000000"/>
                          </a:solidFill>
                          <a:effectLst/>
                          <a:latin typeface="Times New Roman"/>
                          <a:ea typeface="Times New Roman"/>
                        </a:rPr>
                        <a:t>89%</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marL="0" marR="0" algn="ctr">
                        <a:spcBef>
                          <a:spcPts val="0"/>
                        </a:spcBef>
                        <a:spcAft>
                          <a:spcPts val="0"/>
                        </a:spcAft>
                      </a:pPr>
                      <a:r>
                        <a:rPr lang="en-US" sz="1800" dirty="0">
                          <a:solidFill>
                            <a:srgbClr val="000000"/>
                          </a:solidFill>
                          <a:effectLst/>
                          <a:latin typeface="Times New Roman"/>
                          <a:ea typeface="Times New Roman"/>
                        </a:rPr>
                        <a:t>100%</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r h="456051">
                <a:tc>
                  <a:txBody>
                    <a:bodyPr/>
                    <a:lstStyle/>
                    <a:p>
                      <a:pPr marL="0" marR="0">
                        <a:spcBef>
                          <a:spcPts val="0"/>
                        </a:spcBef>
                        <a:spcAft>
                          <a:spcPts val="0"/>
                        </a:spcAft>
                      </a:pPr>
                      <a:r>
                        <a:rPr lang="en-US" sz="1200">
                          <a:solidFill>
                            <a:srgbClr val="000000"/>
                          </a:solidFill>
                          <a:effectLst/>
                          <a:latin typeface="Times New Roman"/>
                          <a:ea typeface="Times New Roman"/>
                        </a:rPr>
                        <a:t>Note: "-" means no indicator was selected for that level.</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000000"/>
                          </a:solidFill>
                          <a:effectLst/>
                          <a:latin typeface="Arial"/>
                          <a:ea typeface="Times New Roman"/>
                        </a:rPr>
                        <a:t> </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000" dirty="0">
                          <a:solidFill>
                            <a:srgbClr val="000000"/>
                          </a:solidFill>
                          <a:effectLst/>
                          <a:latin typeface="Arial"/>
                          <a:ea typeface="Times New Roman"/>
                        </a:rPr>
                        <a:t> </a:t>
                      </a:r>
                      <a:endParaRPr lang="en-US" sz="1200" dirty="0">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000" dirty="0">
                          <a:solidFill>
                            <a:srgbClr val="000000"/>
                          </a:solidFill>
                          <a:effectLst/>
                          <a:latin typeface="Arial"/>
                          <a:ea typeface="Times New Roman"/>
                        </a:rPr>
                        <a:t> </a:t>
                      </a:r>
                      <a:endParaRPr lang="en-US" sz="1200" dirty="0">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xmlns="" val="3357666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V="1">
            <a:off x="8572528" y="0"/>
            <a:ext cx="571472"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0"/>
            <a:ext cx="9144000" cy="8572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dirty="0" smtClean="0">
                <a:solidFill>
                  <a:srgbClr val="FFFF00"/>
                </a:solidFill>
                <a:latin typeface="+mj-lt"/>
              </a:rPr>
              <a:t>In summary</a:t>
            </a:r>
            <a:endParaRPr lang="en-US" sz="3600" dirty="0">
              <a:solidFill>
                <a:srgbClr val="FFFF00"/>
              </a:solidFill>
              <a:latin typeface="+mj-lt"/>
            </a:endParaRPr>
          </a:p>
        </p:txBody>
      </p:sp>
      <p:pic>
        <p:nvPicPr>
          <p:cNvPr id="6" name="Picture 5" descr="UNDP_Logo-Blue w TaglineBlue-ENG.png"/>
          <p:cNvPicPr>
            <a:picLocks noChangeAspect="1"/>
          </p:cNvPicPr>
          <p:nvPr/>
        </p:nvPicPr>
        <p:blipFill>
          <a:blip r:embed="rId2" cstate="print"/>
          <a:stretch>
            <a:fillRect/>
          </a:stretch>
        </p:blipFill>
        <p:spPr>
          <a:xfrm>
            <a:off x="8619509" y="5776906"/>
            <a:ext cx="524491" cy="1081094"/>
          </a:xfrm>
          <a:prstGeom prst="rect">
            <a:avLst/>
          </a:prstGeom>
        </p:spPr>
      </p:pic>
      <p:pic>
        <p:nvPicPr>
          <p:cNvPr id="7" name="Picture 2"/>
          <p:cNvPicPr>
            <a:picLocks noChangeAspect="1" noChangeArrowheads="1"/>
          </p:cNvPicPr>
          <p:nvPr/>
        </p:nvPicPr>
        <p:blipFill>
          <a:blip r:embed="rId3"/>
          <a:srcRect/>
          <a:stretch>
            <a:fillRect/>
          </a:stretch>
        </p:blipFill>
        <p:spPr bwMode="auto">
          <a:xfrm>
            <a:off x="8572528" y="4857760"/>
            <a:ext cx="571504" cy="668097"/>
          </a:xfrm>
          <a:prstGeom prst="rect">
            <a:avLst/>
          </a:prstGeom>
          <a:noFill/>
          <a:ln w="9525">
            <a:noFill/>
            <a:miter lim="800000"/>
            <a:headEnd/>
            <a:tailEnd/>
          </a:ln>
          <a:effectLst/>
        </p:spPr>
      </p:pic>
      <p:sp>
        <p:nvSpPr>
          <p:cNvPr id="8" name="Content Placeholder 5"/>
          <p:cNvSpPr>
            <a:spLocks noGrp="1"/>
          </p:cNvSpPr>
          <p:nvPr>
            <p:ph sz="quarter" idx="4294967295"/>
          </p:nvPr>
        </p:nvSpPr>
        <p:spPr>
          <a:xfrm>
            <a:off x="179512" y="1556792"/>
            <a:ext cx="8153400" cy="4608512"/>
          </a:xfrm>
          <a:prstGeom prst="rect">
            <a:avLst/>
          </a:prstGeom>
        </p:spPr>
        <p:txBody>
          <a:bodyPr/>
          <a:lstStyle/>
          <a:p>
            <a:pPr marL="457200" lvl="1" indent="0">
              <a:buNone/>
            </a:pPr>
            <a:r>
              <a:rPr lang="en-US" sz="2400" b="1" dirty="0" smtClean="0"/>
              <a:t>CD – </a:t>
            </a:r>
            <a:r>
              <a:rPr lang="en-US" sz="2400" dirty="0" smtClean="0"/>
              <a:t>a systems approach is necessary</a:t>
            </a:r>
          </a:p>
          <a:p>
            <a:pPr marL="457200" lvl="1" indent="0">
              <a:buNone/>
            </a:pPr>
            <a:endParaRPr lang="en-US" sz="2400" dirty="0"/>
          </a:p>
          <a:p>
            <a:pPr marL="457200" lvl="1" indent="0">
              <a:buNone/>
            </a:pPr>
            <a:r>
              <a:rPr lang="en-US" sz="2400" b="1" dirty="0" smtClean="0"/>
              <a:t>CD – </a:t>
            </a:r>
            <a:r>
              <a:rPr lang="en-US" sz="2400" dirty="0" smtClean="0"/>
              <a:t>it is about both functional and technical capacities</a:t>
            </a:r>
          </a:p>
          <a:p>
            <a:pPr marL="457200" lvl="1" indent="0">
              <a:buNone/>
            </a:pPr>
            <a:endParaRPr lang="en-US" sz="2400" dirty="0"/>
          </a:p>
          <a:p>
            <a:pPr marL="457200" lvl="1" indent="0">
              <a:buNone/>
            </a:pPr>
            <a:r>
              <a:rPr lang="en-US" sz="2400" b="1" dirty="0" smtClean="0"/>
              <a:t>CD scorecard – </a:t>
            </a:r>
            <a:r>
              <a:rPr lang="en-US" sz="2400" dirty="0" smtClean="0"/>
              <a:t>measures project CD interventions against a ideal (TPS) scenario, with measured baselines and appropriate target values</a:t>
            </a:r>
            <a:endParaRPr lang="en-US" sz="2200" dirty="0" smtClean="0"/>
          </a:p>
          <a:p>
            <a:pPr marL="457200" lvl="1" indent="0">
              <a:buNone/>
            </a:pPr>
            <a:r>
              <a:rPr lang="en-US" sz="2400" dirty="0" smtClean="0"/>
              <a:t> </a:t>
            </a:r>
          </a:p>
          <a:p>
            <a:pPr marL="457200" lvl="1" indent="0">
              <a:buNone/>
            </a:pPr>
            <a:r>
              <a:rPr lang="en-US" sz="2400" dirty="0" smtClean="0"/>
              <a:t>As detailed as possible; use only relevant indicators</a:t>
            </a:r>
          </a:p>
          <a:p>
            <a:pPr lvl="1"/>
            <a:endParaRPr lang="fr-FR" sz="2400" dirty="0"/>
          </a:p>
        </p:txBody>
      </p:sp>
      <p:pic>
        <p:nvPicPr>
          <p:cNvPr id="3074" name="Picture 2" descr="C:\Users\midori.paxton\Pictures\China\IMG_2567.jpg"/>
          <p:cNvPicPr>
            <a:picLocks noChangeAspect="1" noChangeArrowheads="1"/>
          </p:cNvPicPr>
          <p:nvPr/>
        </p:nvPicPr>
        <p:blipFill>
          <a:blip r:embed="rId4"/>
          <a:srcRect t="48525" r="11719" b="27869"/>
          <a:stretch>
            <a:fillRect/>
          </a:stretch>
        </p:blipFill>
        <p:spPr bwMode="auto">
          <a:xfrm>
            <a:off x="0" y="5562600"/>
            <a:ext cx="9144000" cy="1371600"/>
          </a:xfrm>
          <a:prstGeom prst="rect">
            <a:avLst/>
          </a:prstGeom>
          <a:noFill/>
        </p:spPr>
      </p:pic>
    </p:spTree>
    <p:extLst>
      <p:ext uri="{BB962C8B-B14F-4D97-AF65-F5344CB8AC3E}">
        <p14:creationId xmlns:p14="http://schemas.microsoft.com/office/powerpoint/2010/main" xmlns="" val="19495649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jmee\Pictures\from MP 30Apr2012\Qinghai Province China\At the source of yellow river.jpg"/>
          <p:cNvPicPr>
            <a:picLocks noChangeAspect="1" noChangeArrowheads="1"/>
          </p:cNvPicPr>
          <p:nvPr/>
        </p:nvPicPr>
        <p:blipFill>
          <a:blip r:embed="rId3"/>
          <a:srcRect t="18802" b="28111"/>
          <a:stretch>
            <a:fillRect/>
          </a:stretch>
        </p:blipFill>
        <p:spPr bwMode="auto">
          <a:xfrm>
            <a:off x="0" y="0"/>
            <a:ext cx="8604000" cy="6858000"/>
          </a:xfrm>
          <a:prstGeom prst="rect">
            <a:avLst/>
          </a:prstGeom>
          <a:noFill/>
        </p:spPr>
      </p:pic>
      <p:sp>
        <p:nvSpPr>
          <p:cNvPr id="9" name="Rectangle 8"/>
          <p:cNvSpPr/>
          <p:nvPr/>
        </p:nvSpPr>
        <p:spPr>
          <a:xfrm flipV="1">
            <a:off x="8572528" y="0"/>
            <a:ext cx="571472"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UNDP_Logo-Blue w TaglineBlue-ENG.png"/>
          <p:cNvPicPr>
            <a:picLocks noChangeAspect="1"/>
          </p:cNvPicPr>
          <p:nvPr/>
        </p:nvPicPr>
        <p:blipFill>
          <a:blip r:embed="rId4" cstate="print"/>
          <a:stretch>
            <a:fillRect/>
          </a:stretch>
        </p:blipFill>
        <p:spPr>
          <a:xfrm>
            <a:off x="8619509" y="5776906"/>
            <a:ext cx="524491" cy="1081094"/>
          </a:xfrm>
          <a:prstGeom prst="rect">
            <a:avLst/>
          </a:prstGeom>
        </p:spPr>
      </p:pic>
      <p:sp>
        <p:nvSpPr>
          <p:cNvPr id="11" name="Content Placeholder 10"/>
          <p:cNvSpPr>
            <a:spLocks noGrp="1"/>
          </p:cNvSpPr>
          <p:nvPr>
            <p:ph idx="1"/>
          </p:nvPr>
        </p:nvSpPr>
        <p:spPr>
          <a:xfrm>
            <a:off x="0" y="0"/>
            <a:ext cx="8572528" cy="4525963"/>
          </a:xfrm>
        </p:spPr>
        <p:txBody>
          <a:bodyPr/>
          <a:lstStyle/>
          <a:p>
            <a:pPr algn="ctr">
              <a:buNone/>
            </a:pPr>
            <a:endParaRPr lang="en-ZA" dirty="0" smtClean="0"/>
          </a:p>
          <a:p>
            <a:pPr algn="ctr">
              <a:buNone/>
            </a:pPr>
            <a:r>
              <a:rPr lang="en-ZA" dirty="0" smtClean="0"/>
              <a:t>Thank you </a:t>
            </a:r>
            <a:endParaRPr lang="en-US" dirty="0"/>
          </a:p>
        </p:txBody>
      </p:sp>
      <p:pic>
        <p:nvPicPr>
          <p:cNvPr id="6" name="Picture 2"/>
          <p:cNvPicPr>
            <a:picLocks noChangeAspect="1" noChangeArrowheads="1"/>
          </p:cNvPicPr>
          <p:nvPr/>
        </p:nvPicPr>
        <p:blipFill>
          <a:blip r:embed="rId5"/>
          <a:srcRect/>
          <a:stretch>
            <a:fillRect/>
          </a:stretch>
        </p:blipFill>
        <p:spPr bwMode="auto">
          <a:xfrm>
            <a:off x="8572528" y="4857760"/>
            <a:ext cx="571504" cy="6680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flipV="1">
            <a:off x="8572528" y="0"/>
            <a:ext cx="571472"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2428860" y="2517787"/>
            <a:ext cx="6215106" cy="3768733"/>
          </a:xfrm>
        </p:spPr>
        <p:txBody>
          <a:bodyPr>
            <a:normAutofit/>
          </a:bodyPr>
          <a:lstStyle/>
          <a:p>
            <a:r>
              <a:rPr lang="en-ZA" dirty="0" smtClean="0"/>
              <a:t>An important M&amp;E tool</a:t>
            </a:r>
          </a:p>
          <a:p>
            <a:r>
              <a:rPr lang="en-ZA" dirty="0" smtClean="0"/>
              <a:t>Demonstrates progress made against indicators common to all BD projects</a:t>
            </a:r>
          </a:p>
          <a:p>
            <a:pPr lvl="1"/>
            <a:r>
              <a:rPr lang="en-ZA" dirty="0" smtClean="0"/>
              <a:t>can also reveal shortcomings</a:t>
            </a:r>
          </a:p>
          <a:p>
            <a:r>
              <a:rPr lang="en-ZA" dirty="0" smtClean="0"/>
              <a:t>Helps to guide and inform project implementation</a:t>
            </a:r>
          </a:p>
          <a:p>
            <a:endParaRPr lang="en-US" dirty="0"/>
          </a:p>
        </p:txBody>
      </p:sp>
      <p:sp>
        <p:nvSpPr>
          <p:cNvPr id="5" name="Rectangle 4"/>
          <p:cNvSpPr/>
          <p:nvPr/>
        </p:nvSpPr>
        <p:spPr>
          <a:xfrm>
            <a:off x="0" y="0"/>
            <a:ext cx="9144000" cy="8572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dirty="0" smtClean="0">
                <a:latin typeface="+mj-lt"/>
              </a:rPr>
              <a:t>Purpose of the GEF BD Tracking Tools</a:t>
            </a:r>
            <a:endParaRPr lang="en-US" sz="3600" dirty="0">
              <a:latin typeface="+mj-lt"/>
            </a:endParaRPr>
          </a:p>
        </p:txBody>
      </p:sp>
      <p:cxnSp>
        <p:nvCxnSpPr>
          <p:cNvPr id="6" name="Straight Connector 5"/>
          <p:cNvCxnSpPr/>
          <p:nvPr/>
        </p:nvCxnSpPr>
        <p:spPr>
          <a:xfrm rot="10800000" flipV="1">
            <a:off x="2" y="856437"/>
            <a:ext cx="9143999" cy="794"/>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4" name="Picture 3" descr="UNDP_Logo-Blue w TaglineBlue-ENG.png"/>
          <p:cNvPicPr>
            <a:picLocks noChangeAspect="1"/>
          </p:cNvPicPr>
          <p:nvPr/>
        </p:nvPicPr>
        <p:blipFill>
          <a:blip r:embed="rId3" cstate="print"/>
          <a:stretch>
            <a:fillRect/>
          </a:stretch>
        </p:blipFill>
        <p:spPr>
          <a:xfrm>
            <a:off x="8619509" y="5776906"/>
            <a:ext cx="524491" cy="1081094"/>
          </a:xfrm>
          <a:prstGeom prst="rect">
            <a:avLst/>
          </a:prstGeom>
        </p:spPr>
      </p:pic>
      <p:cxnSp>
        <p:nvCxnSpPr>
          <p:cNvPr id="10" name="Straight Connector 9"/>
          <p:cNvCxnSpPr/>
          <p:nvPr/>
        </p:nvCxnSpPr>
        <p:spPr>
          <a:xfrm rot="10800000">
            <a:off x="2071671" y="928671"/>
            <a:ext cx="7072299" cy="8729"/>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27" name="Picture 3" descr="C:\Users\jmee\Pictures\BD Photo Collection\Ergaky natural park-1.jpg"/>
          <p:cNvPicPr>
            <a:picLocks noChangeAspect="1" noChangeArrowheads="1"/>
          </p:cNvPicPr>
          <p:nvPr/>
        </p:nvPicPr>
        <p:blipFill>
          <a:blip r:embed="rId4" cstate="print"/>
          <a:srcRect l="33316" r="24606"/>
          <a:stretch>
            <a:fillRect/>
          </a:stretch>
        </p:blipFill>
        <p:spPr bwMode="auto">
          <a:xfrm>
            <a:off x="114136" y="2500306"/>
            <a:ext cx="2314724" cy="3657600"/>
          </a:xfrm>
          <a:prstGeom prst="rect">
            <a:avLst/>
          </a:prstGeom>
          <a:noFill/>
        </p:spPr>
      </p:pic>
      <p:sp>
        <p:nvSpPr>
          <p:cNvPr id="12" name="TextBox 11"/>
          <p:cNvSpPr txBox="1"/>
          <p:nvPr/>
        </p:nvSpPr>
        <p:spPr>
          <a:xfrm>
            <a:off x="0" y="1285860"/>
            <a:ext cx="8572528" cy="830997"/>
          </a:xfrm>
          <a:prstGeom prst="rect">
            <a:avLst/>
          </a:prstGeom>
          <a:solidFill>
            <a:schemeClr val="accent4"/>
          </a:solidFill>
          <a:ln>
            <a:noFill/>
          </a:ln>
        </p:spPr>
        <p:txBody>
          <a:bodyPr wrap="square" rtlCol="0">
            <a:spAutoFit/>
          </a:bodyPr>
          <a:lstStyle/>
          <a:p>
            <a:pPr algn="ctr"/>
            <a:r>
              <a:rPr lang="en-US" sz="2400" i="1" dirty="0">
                <a:solidFill>
                  <a:schemeClr val="bg1"/>
                </a:solidFill>
              </a:rPr>
              <a:t>To measure progress in achieving the impacts and outcomes established at the portfolio level under the biodiversity </a:t>
            </a:r>
            <a:r>
              <a:rPr lang="en-US" sz="2400" i="1">
                <a:solidFill>
                  <a:schemeClr val="bg1"/>
                </a:solidFill>
              </a:rPr>
              <a:t>focal </a:t>
            </a:r>
            <a:r>
              <a:rPr lang="en-US" sz="2400" i="1" smtClean="0">
                <a:solidFill>
                  <a:schemeClr val="bg1"/>
                </a:solidFill>
              </a:rPr>
              <a:t>area</a:t>
            </a:r>
            <a:endParaRPr lang="en-US" sz="2400" i="1" dirty="0">
              <a:solidFill>
                <a:schemeClr val="bg1"/>
              </a:solidFill>
            </a:endParaRPr>
          </a:p>
        </p:txBody>
      </p:sp>
      <p:pic>
        <p:nvPicPr>
          <p:cNvPr id="11" name="Picture 2"/>
          <p:cNvPicPr>
            <a:picLocks noChangeAspect="1" noChangeArrowheads="1"/>
          </p:cNvPicPr>
          <p:nvPr/>
        </p:nvPicPr>
        <p:blipFill>
          <a:blip r:embed="rId5"/>
          <a:srcRect/>
          <a:stretch>
            <a:fillRect/>
          </a:stretch>
        </p:blipFill>
        <p:spPr bwMode="auto">
          <a:xfrm>
            <a:off x="8572528" y="4857760"/>
            <a:ext cx="571504" cy="6680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flipV="1">
            <a:off x="8572528" y="0"/>
            <a:ext cx="571472"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2571736" y="2428868"/>
            <a:ext cx="6000792" cy="4429132"/>
          </a:xfrm>
        </p:spPr>
        <p:txBody>
          <a:bodyPr>
            <a:normAutofit fontScale="92500" lnSpcReduction="10000"/>
          </a:bodyPr>
          <a:lstStyle/>
          <a:p>
            <a:r>
              <a:rPr lang="en-ZA" dirty="0" smtClean="0"/>
              <a:t>Allows for aggregation of results at the global level</a:t>
            </a:r>
          </a:p>
          <a:p>
            <a:pPr lvl="1"/>
            <a:r>
              <a:rPr lang="en-ZA" dirty="0" smtClean="0"/>
              <a:t>each project counts </a:t>
            </a:r>
          </a:p>
          <a:p>
            <a:pPr lvl="1"/>
            <a:r>
              <a:rPr lang="en-ZA" dirty="0" smtClean="0"/>
              <a:t>each project is counted</a:t>
            </a:r>
          </a:p>
          <a:p>
            <a:r>
              <a:rPr lang="en-ZA" dirty="0" smtClean="0"/>
              <a:t>Aggregated results are then published by the GEF in the </a:t>
            </a:r>
            <a:r>
              <a:rPr lang="en-ZA" i="1" dirty="0" smtClean="0"/>
              <a:t>Annual Monitoring Report (AMR)</a:t>
            </a:r>
            <a:r>
              <a:rPr lang="en-ZA" dirty="0" smtClean="0"/>
              <a:t>, shared with donors</a:t>
            </a:r>
          </a:p>
          <a:p>
            <a:pPr lvl="1"/>
            <a:r>
              <a:rPr lang="en-ZA" dirty="0" smtClean="0"/>
              <a:t>provides justification for continued investment in BD programming</a:t>
            </a:r>
          </a:p>
        </p:txBody>
      </p:sp>
      <p:sp>
        <p:nvSpPr>
          <p:cNvPr id="5" name="Rectangle 4"/>
          <p:cNvSpPr/>
          <p:nvPr/>
        </p:nvSpPr>
        <p:spPr>
          <a:xfrm>
            <a:off x="0" y="0"/>
            <a:ext cx="9144000" cy="8572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dirty="0" smtClean="0">
                <a:latin typeface="+mj-lt"/>
              </a:rPr>
              <a:t>Purpose of the GEF BD Tracking Tools</a:t>
            </a:r>
            <a:endParaRPr lang="en-US" sz="3600" dirty="0">
              <a:latin typeface="+mj-lt"/>
            </a:endParaRPr>
          </a:p>
        </p:txBody>
      </p:sp>
      <p:cxnSp>
        <p:nvCxnSpPr>
          <p:cNvPr id="6" name="Straight Connector 5"/>
          <p:cNvCxnSpPr/>
          <p:nvPr/>
        </p:nvCxnSpPr>
        <p:spPr>
          <a:xfrm rot="10800000" flipV="1">
            <a:off x="2" y="856437"/>
            <a:ext cx="9143999" cy="794"/>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4" name="Picture 3" descr="UNDP_Logo-Blue w TaglineBlue-ENG.png"/>
          <p:cNvPicPr>
            <a:picLocks noChangeAspect="1"/>
          </p:cNvPicPr>
          <p:nvPr/>
        </p:nvPicPr>
        <p:blipFill>
          <a:blip r:embed="rId3" cstate="print"/>
          <a:stretch>
            <a:fillRect/>
          </a:stretch>
        </p:blipFill>
        <p:spPr>
          <a:xfrm>
            <a:off x="8619509" y="5776906"/>
            <a:ext cx="524491" cy="1081094"/>
          </a:xfrm>
          <a:prstGeom prst="rect">
            <a:avLst/>
          </a:prstGeom>
        </p:spPr>
      </p:pic>
      <p:cxnSp>
        <p:nvCxnSpPr>
          <p:cNvPr id="10" name="Straight Connector 9"/>
          <p:cNvCxnSpPr/>
          <p:nvPr/>
        </p:nvCxnSpPr>
        <p:spPr>
          <a:xfrm rot="10800000">
            <a:off x="2071671" y="928671"/>
            <a:ext cx="7072299" cy="8729"/>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1285860"/>
            <a:ext cx="8572528" cy="923330"/>
          </a:xfrm>
          <a:prstGeom prst="rect">
            <a:avLst/>
          </a:prstGeom>
          <a:solidFill>
            <a:schemeClr val="accent6"/>
          </a:solidFill>
          <a:ln>
            <a:noFill/>
          </a:ln>
        </p:spPr>
        <p:txBody>
          <a:bodyPr wrap="square" rtlCol="0">
            <a:spAutoFit/>
          </a:bodyPr>
          <a:lstStyle/>
          <a:p>
            <a:pPr algn="ctr"/>
            <a:r>
              <a:rPr lang="en-US" i="1" dirty="0">
                <a:solidFill>
                  <a:schemeClr val="bg1"/>
                </a:solidFill>
              </a:rPr>
              <a:t>Project data </a:t>
            </a:r>
            <a:r>
              <a:rPr lang="en-US" i="1" dirty="0" smtClean="0">
                <a:solidFill>
                  <a:schemeClr val="bg1"/>
                </a:solidFill>
              </a:rPr>
              <a:t>is aggregated </a:t>
            </a:r>
            <a:r>
              <a:rPr lang="en-US" i="1" dirty="0">
                <a:solidFill>
                  <a:schemeClr val="bg1"/>
                </a:solidFill>
              </a:rPr>
              <a:t>for analysis of directional trends </a:t>
            </a:r>
            <a:r>
              <a:rPr lang="en-US" i="1" dirty="0" smtClean="0">
                <a:solidFill>
                  <a:schemeClr val="bg1"/>
                </a:solidFill>
              </a:rPr>
              <a:t>&amp; patterns </a:t>
            </a:r>
            <a:r>
              <a:rPr lang="en-US" i="1" dirty="0">
                <a:solidFill>
                  <a:schemeClr val="bg1"/>
                </a:solidFill>
              </a:rPr>
              <a:t>at a portfolio-wide level to inform the development of future GEF strategies and to report to </a:t>
            </a:r>
            <a:endParaRPr lang="en-US" i="1" dirty="0" smtClean="0">
              <a:solidFill>
                <a:schemeClr val="bg1"/>
              </a:solidFill>
            </a:endParaRPr>
          </a:p>
          <a:p>
            <a:pPr algn="ctr"/>
            <a:r>
              <a:rPr lang="en-US" i="1" dirty="0" smtClean="0">
                <a:solidFill>
                  <a:schemeClr val="bg1"/>
                </a:solidFill>
              </a:rPr>
              <a:t>GEF </a:t>
            </a:r>
            <a:r>
              <a:rPr lang="en-US" i="1" dirty="0">
                <a:solidFill>
                  <a:schemeClr val="bg1"/>
                </a:solidFill>
              </a:rPr>
              <a:t>Council on portfolio-level performance in the </a:t>
            </a:r>
            <a:r>
              <a:rPr lang="en-US" i="1" dirty="0" smtClean="0">
                <a:solidFill>
                  <a:schemeClr val="bg1"/>
                </a:solidFill>
              </a:rPr>
              <a:t>BD </a:t>
            </a:r>
            <a:r>
              <a:rPr lang="en-US" i="1" smtClean="0">
                <a:solidFill>
                  <a:schemeClr val="bg1"/>
                </a:solidFill>
              </a:rPr>
              <a:t>focal area</a:t>
            </a:r>
            <a:endParaRPr lang="en-US" i="1" dirty="0">
              <a:solidFill>
                <a:schemeClr val="bg1"/>
              </a:solidFill>
            </a:endParaRPr>
          </a:p>
        </p:txBody>
      </p:sp>
      <p:pic>
        <p:nvPicPr>
          <p:cNvPr id="3075" name="Picture 3" descr="C:\Users\jmee\Pictures\from MP 30Apr2012\Khao Yai NP Thailand\P1050845.jpg"/>
          <p:cNvPicPr>
            <a:picLocks noChangeAspect="1" noChangeArrowheads="1"/>
          </p:cNvPicPr>
          <p:nvPr/>
        </p:nvPicPr>
        <p:blipFill>
          <a:blip r:embed="rId4"/>
          <a:srcRect l="53483" r="2246"/>
          <a:stretch>
            <a:fillRect/>
          </a:stretch>
        </p:blipFill>
        <p:spPr bwMode="auto">
          <a:xfrm>
            <a:off x="142844" y="2428868"/>
            <a:ext cx="2428892" cy="3643338"/>
          </a:xfrm>
          <a:prstGeom prst="rect">
            <a:avLst/>
          </a:prstGeom>
          <a:noFill/>
        </p:spPr>
      </p:pic>
      <p:pic>
        <p:nvPicPr>
          <p:cNvPr id="11" name="Picture 2"/>
          <p:cNvPicPr>
            <a:picLocks noChangeAspect="1" noChangeArrowheads="1"/>
          </p:cNvPicPr>
          <p:nvPr/>
        </p:nvPicPr>
        <p:blipFill>
          <a:blip r:embed="rId5"/>
          <a:srcRect/>
          <a:stretch>
            <a:fillRect/>
          </a:stretch>
        </p:blipFill>
        <p:spPr bwMode="auto">
          <a:xfrm>
            <a:off x="8572528" y="4857760"/>
            <a:ext cx="571504" cy="6680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t="16179"/>
          <a:stretch>
            <a:fillRect/>
          </a:stretch>
        </p:blipFill>
        <p:spPr bwMode="auto">
          <a:xfrm>
            <a:off x="142841" y="1142979"/>
            <a:ext cx="7807166" cy="5589164"/>
          </a:xfrm>
          <a:prstGeom prst="rect">
            <a:avLst/>
          </a:prstGeom>
          <a:noFill/>
          <a:ln w="9525">
            <a:noFill/>
            <a:miter lim="800000"/>
            <a:headEnd/>
            <a:tailEnd/>
          </a:ln>
          <a:effectLst/>
        </p:spPr>
      </p:pic>
      <p:sp>
        <p:nvSpPr>
          <p:cNvPr id="9" name="Rectangle 8"/>
          <p:cNvSpPr/>
          <p:nvPr/>
        </p:nvSpPr>
        <p:spPr>
          <a:xfrm flipV="1">
            <a:off x="8572528" y="0"/>
            <a:ext cx="571472"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643042" y="1928826"/>
            <a:ext cx="6858048" cy="3429000"/>
          </a:xfrm>
          <a:solidFill>
            <a:schemeClr val="bg1">
              <a:alpha val="90000"/>
            </a:schemeClr>
          </a:solidFill>
          <a:effectLst>
            <a:outerShdw blurRad="50800" dist="38100" dir="18900000" algn="bl" rotWithShape="0">
              <a:prstClr val="black">
                <a:alpha val="40000"/>
              </a:prstClr>
            </a:outerShdw>
          </a:effectLst>
        </p:spPr>
        <p:txBody>
          <a:bodyPr>
            <a:normAutofit/>
          </a:bodyPr>
          <a:lstStyle/>
          <a:p>
            <a:pPr>
              <a:buNone/>
            </a:pPr>
            <a:r>
              <a:rPr lang="en-ZA" dirty="0" smtClean="0"/>
              <a:t>5 Excel spreadsheets:</a:t>
            </a:r>
          </a:p>
          <a:p>
            <a:pPr lvl="1"/>
            <a:r>
              <a:rPr lang="en-ZA" dirty="0" smtClean="0">
                <a:solidFill>
                  <a:schemeClr val="accent4"/>
                </a:solidFill>
              </a:rPr>
              <a:t>Objective 1. Section I</a:t>
            </a:r>
          </a:p>
          <a:p>
            <a:pPr lvl="1"/>
            <a:r>
              <a:rPr lang="en-ZA" dirty="0" smtClean="0">
                <a:solidFill>
                  <a:schemeClr val="accent4"/>
                </a:solidFill>
              </a:rPr>
              <a:t>Objective 1. Section II</a:t>
            </a:r>
          </a:p>
          <a:p>
            <a:pPr lvl="1"/>
            <a:r>
              <a:rPr lang="en-ZA" dirty="0" smtClean="0">
                <a:solidFill>
                  <a:schemeClr val="accent4"/>
                </a:solidFill>
              </a:rPr>
              <a:t>Objective 1. Section III</a:t>
            </a:r>
          </a:p>
          <a:p>
            <a:pPr lvl="1"/>
            <a:r>
              <a:rPr lang="en-ZA" dirty="0" smtClean="0">
                <a:solidFill>
                  <a:schemeClr val="accent1"/>
                </a:solidFill>
              </a:rPr>
              <a:t>Objective 2.</a:t>
            </a:r>
          </a:p>
          <a:p>
            <a:pPr lvl="1"/>
            <a:r>
              <a:rPr lang="en-ZA" dirty="0" smtClean="0">
                <a:solidFill>
                  <a:schemeClr val="accent2"/>
                </a:solidFill>
              </a:rPr>
              <a:t>Objective 3.</a:t>
            </a:r>
          </a:p>
        </p:txBody>
      </p:sp>
      <p:sp>
        <p:nvSpPr>
          <p:cNvPr id="5" name="Rectangle 4"/>
          <p:cNvSpPr/>
          <p:nvPr/>
        </p:nvSpPr>
        <p:spPr>
          <a:xfrm>
            <a:off x="0" y="0"/>
            <a:ext cx="9144000" cy="8572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dirty="0" smtClean="0">
                <a:latin typeface="+mj-lt"/>
              </a:rPr>
              <a:t>Structure of the GEF BD Tracking Tools</a:t>
            </a:r>
            <a:endParaRPr lang="en-US" sz="3600" dirty="0">
              <a:latin typeface="+mj-lt"/>
            </a:endParaRPr>
          </a:p>
        </p:txBody>
      </p:sp>
      <p:cxnSp>
        <p:nvCxnSpPr>
          <p:cNvPr id="6" name="Straight Connector 5"/>
          <p:cNvCxnSpPr/>
          <p:nvPr/>
        </p:nvCxnSpPr>
        <p:spPr>
          <a:xfrm rot="10800000" flipV="1">
            <a:off x="2" y="856437"/>
            <a:ext cx="9143999" cy="794"/>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4" name="Picture 3" descr="UNDP_Logo-Blue w TaglineBlue-ENG.png"/>
          <p:cNvPicPr>
            <a:picLocks noChangeAspect="1"/>
          </p:cNvPicPr>
          <p:nvPr/>
        </p:nvPicPr>
        <p:blipFill>
          <a:blip r:embed="rId4" cstate="print"/>
          <a:stretch>
            <a:fillRect/>
          </a:stretch>
        </p:blipFill>
        <p:spPr>
          <a:xfrm>
            <a:off x="8619509" y="5776906"/>
            <a:ext cx="524491" cy="1081094"/>
          </a:xfrm>
          <a:prstGeom prst="rect">
            <a:avLst/>
          </a:prstGeom>
        </p:spPr>
      </p:pic>
      <p:cxnSp>
        <p:nvCxnSpPr>
          <p:cNvPr id="10" name="Straight Connector 9"/>
          <p:cNvCxnSpPr/>
          <p:nvPr/>
        </p:nvCxnSpPr>
        <p:spPr>
          <a:xfrm rot="10800000">
            <a:off x="2071671" y="928671"/>
            <a:ext cx="7072299" cy="8729"/>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ight Brace 10"/>
          <p:cNvSpPr/>
          <p:nvPr/>
        </p:nvSpPr>
        <p:spPr>
          <a:xfrm>
            <a:off x="5786446" y="2571768"/>
            <a:ext cx="928694" cy="1428760"/>
          </a:xfrm>
          <a:prstGeom prst="rightBrace">
            <a:avLst/>
          </a:pr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TextBox 12"/>
          <p:cNvSpPr txBox="1"/>
          <p:nvPr/>
        </p:nvSpPr>
        <p:spPr>
          <a:xfrm>
            <a:off x="6715140" y="2928934"/>
            <a:ext cx="1243995" cy="707886"/>
          </a:xfrm>
          <a:prstGeom prst="rect">
            <a:avLst/>
          </a:prstGeom>
          <a:solidFill>
            <a:schemeClr val="accent4"/>
          </a:solidFill>
          <a:ln w="28575">
            <a:solidFill>
              <a:schemeClr val="accent4"/>
            </a:solidFill>
          </a:ln>
        </p:spPr>
        <p:txBody>
          <a:bodyPr wrap="none" rtlCol="0">
            <a:spAutoFit/>
          </a:bodyPr>
          <a:lstStyle/>
          <a:p>
            <a:r>
              <a:rPr lang="en-ZA" sz="2000" dirty="0" smtClean="0"/>
              <a:t>Protected</a:t>
            </a:r>
          </a:p>
          <a:p>
            <a:r>
              <a:rPr lang="en-ZA" sz="2000" dirty="0" smtClean="0"/>
              <a:t>Areas</a:t>
            </a:r>
            <a:endParaRPr lang="en-US" sz="2000" dirty="0"/>
          </a:p>
        </p:txBody>
      </p:sp>
      <p:sp>
        <p:nvSpPr>
          <p:cNvPr id="16" name="TextBox 15"/>
          <p:cNvSpPr txBox="1"/>
          <p:nvPr/>
        </p:nvSpPr>
        <p:spPr>
          <a:xfrm>
            <a:off x="6715140" y="4071966"/>
            <a:ext cx="1833579" cy="400110"/>
          </a:xfrm>
          <a:prstGeom prst="rect">
            <a:avLst/>
          </a:prstGeom>
          <a:solidFill>
            <a:schemeClr val="accent1"/>
          </a:solidFill>
          <a:ln w="28575">
            <a:solidFill>
              <a:schemeClr val="accent1"/>
            </a:solidFill>
          </a:ln>
        </p:spPr>
        <p:txBody>
          <a:bodyPr wrap="none" rtlCol="0">
            <a:spAutoFit/>
          </a:bodyPr>
          <a:lstStyle/>
          <a:p>
            <a:r>
              <a:rPr lang="en-ZA" sz="2000" dirty="0" smtClean="0"/>
              <a:t>Mainstreaming</a:t>
            </a:r>
            <a:endParaRPr lang="en-US" sz="2000" dirty="0"/>
          </a:p>
        </p:txBody>
      </p:sp>
      <p:cxnSp>
        <p:nvCxnSpPr>
          <p:cNvPr id="22" name="Straight Arrow Connector 21"/>
          <p:cNvCxnSpPr/>
          <p:nvPr/>
        </p:nvCxnSpPr>
        <p:spPr>
          <a:xfrm>
            <a:off x="4357686" y="4286280"/>
            <a:ext cx="2357454"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715140" y="4631328"/>
            <a:ext cx="1199431" cy="400110"/>
          </a:xfrm>
          <a:prstGeom prst="rect">
            <a:avLst/>
          </a:prstGeom>
          <a:solidFill>
            <a:schemeClr val="accent2"/>
          </a:solidFill>
          <a:ln w="28575">
            <a:solidFill>
              <a:schemeClr val="accent2"/>
            </a:solidFill>
          </a:ln>
        </p:spPr>
        <p:txBody>
          <a:bodyPr wrap="none" rtlCol="0">
            <a:spAutoFit/>
          </a:bodyPr>
          <a:lstStyle/>
          <a:p>
            <a:r>
              <a:rPr lang="en-ZA" sz="2000" dirty="0" smtClean="0"/>
              <a:t>Biosafety</a:t>
            </a:r>
            <a:endParaRPr lang="en-US" sz="2000" dirty="0"/>
          </a:p>
        </p:txBody>
      </p:sp>
      <p:cxnSp>
        <p:nvCxnSpPr>
          <p:cNvPr id="27" name="Straight Arrow Connector 26"/>
          <p:cNvCxnSpPr/>
          <p:nvPr/>
        </p:nvCxnSpPr>
        <p:spPr>
          <a:xfrm>
            <a:off x="4357686" y="4856196"/>
            <a:ext cx="2357454" cy="1588"/>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5"/>
          <a:srcRect/>
          <a:stretch>
            <a:fillRect/>
          </a:stretch>
        </p:blipFill>
        <p:spPr bwMode="auto">
          <a:xfrm>
            <a:off x="8572528" y="4857760"/>
            <a:ext cx="571504" cy="6680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t="16179"/>
          <a:stretch>
            <a:fillRect/>
          </a:stretch>
        </p:blipFill>
        <p:spPr bwMode="auto">
          <a:xfrm>
            <a:off x="142841" y="1142979"/>
            <a:ext cx="7807166" cy="5589164"/>
          </a:xfrm>
          <a:prstGeom prst="rect">
            <a:avLst/>
          </a:prstGeom>
          <a:noFill/>
          <a:ln w="9525">
            <a:noFill/>
            <a:miter lim="800000"/>
            <a:headEnd/>
            <a:tailEnd/>
          </a:ln>
          <a:effectLst/>
        </p:spPr>
      </p:pic>
      <p:sp>
        <p:nvSpPr>
          <p:cNvPr id="9" name="Rectangle 8"/>
          <p:cNvSpPr/>
          <p:nvPr/>
        </p:nvSpPr>
        <p:spPr>
          <a:xfrm flipV="1">
            <a:off x="8572528" y="0"/>
            <a:ext cx="571472"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643042" y="1928826"/>
            <a:ext cx="6858048" cy="3429000"/>
          </a:xfrm>
          <a:solidFill>
            <a:schemeClr val="bg1">
              <a:alpha val="90000"/>
            </a:schemeClr>
          </a:solidFill>
          <a:effectLst>
            <a:outerShdw blurRad="50800" dist="38100" dir="18900000" algn="bl" rotWithShape="0">
              <a:prstClr val="black">
                <a:alpha val="40000"/>
              </a:prstClr>
            </a:outerShdw>
          </a:effectLst>
        </p:spPr>
        <p:txBody>
          <a:bodyPr>
            <a:normAutofit/>
          </a:bodyPr>
          <a:lstStyle/>
          <a:p>
            <a:pPr>
              <a:buNone/>
            </a:pPr>
            <a:r>
              <a:rPr lang="en-ZA" dirty="0" smtClean="0"/>
              <a:t>3 Excel spreadsheets for PA projects:</a:t>
            </a:r>
          </a:p>
          <a:p>
            <a:pPr lvl="1"/>
            <a:r>
              <a:rPr lang="en-ZA" dirty="0" smtClean="0">
                <a:solidFill>
                  <a:schemeClr val="accent4"/>
                </a:solidFill>
              </a:rPr>
              <a:t>Objective 1. Section I</a:t>
            </a:r>
          </a:p>
          <a:p>
            <a:pPr lvl="1"/>
            <a:r>
              <a:rPr lang="en-ZA" dirty="0" smtClean="0">
                <a:solidFill>
                  <a:schemeClr val="accent4"/>
                </a:solidFill>
              </a:rPr>
              <a:t>Objective 1. Section II</a:t>
            </a:r>
          </a:p>
          <a:p>
            <a:pPr lvl="1"/>
            <a:r>
              <a:rPr lang="en-ZA" dirty="0" smtClean="0">
                <a:solidFill>
                  <a:schemeClr val="accent4"/>
                </a:solidFill>
              </a:rPr>
              <a:t>Objective 1. Section III</a:t>
            </a:r>
          </a:p>
        </p:txBody>
      </p:sp>
      <p:sp>
        <p:nvSpPr>
          <p:cNvPr id="5" name="Rectangle 4"/>
          <p:cNvSpPr/>
          <p:nvPr/>
        </p:nvSpPr>
        <p:spPr>
          <a:xfrm>
            <a:off x="0" y="0"/>
            <a:ext cx="9144000" cy="8572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ZA" sz="3600" dirty="0" smtClean="0">
                <a:solidFill>
                  <a:schemeClr val="accent4"/>
                </a:solidFill>
                <a:latin typeface="+mj-lt"/>
              </a:rPr>
              <a:t>Structure of the GEF TTs: Protected Areas</a:t>
            </a:r>
            <a:endParaRPr lang="en-US" sz="3600" dirty="0">
              <a:solidFill>
                <a:schemeClr val="accent4"/>
              </a:solidFill>
              <a:latin typeface="+mj-lt"/>
            </a:endParaRPr>
          </a:p>
        </p:txBody>
      </p:sp>
      <p:cxnSp>
        <p:nvCxnSpPr>
          <p:cNvPr id="6" name="Straight Connector 5"/>
          <p:cNvCxnSpPr/>
          <p:nvPr/>
        </p:nvCxnSpPr>
        <p:spPr>
          <a:xfrm rot="10800000" flipV="1">
            <a:off x="2" y="856437"/>
            <a:ext cx="9143999" cy="794"/>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4" name="Picture 3" descr="UNDP_Logo-Blue w TaglineBlue-ENG.png"/>
          <p:cNvPicPr>
            <a:picLocks noChangeAspect="1"/>
          </p:cNvPicPr>
          <p:nvPr/>
        </p:nvPicPr>
        <p:blipFill>
          <a:blip r:embed="rId4" cstate="print"/>
          <a:stretch>
            <a:fillRect/>
          </a:stretch>
        </p:blipFill>
        <p:spPr>
          <a:xfrm>
            <a:off x="8619509" y="5776906"/>
            <a:ext cx="524491" cy="1081094"/>
          </a:xfrm>
          <a:prstGeom prst="rect">
            <a:avLst/>
          </a:prstGeom>
        </p:spPr>
      </p:pic>
      <p:cxnSp>
        <p:nvCxnSpPr>
          <p:cNvPr id="10" name="Straight Connector 9"/>
          <p:cNvCxnSpPr/>
          <p:nvPr/>
        </p:nvCxnSpPr>
        <p:spPr>
          <a:xfrm rot="10800000">
            <a:off x="2071671" y="928671"/>
            <a:ext cx="7072299" cy="8729"/>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7" name="Picture 2"/>
          <p:cNvPicPr>
            <a:picLocks noChangeAspect="1" noChangeArrowheads="1"/>
          </p:cNvPicPr>
          <p:nvPr/>
        </p:nvPicPr>
        <p:blipFill>
          <a:blip r:embed="rId3"/>
          <a:srcRect t="95317" r="57115" b="398"/>
          <a:stretch>
            <a:fillRect/>
          </a:stretch>
        </p:blipFill>
        <p:spPr bwMode="auto">
          <a:xfrm>
            <a:off x="1714480" y="4500570"/>
            <a:ext cx="6696412" cy="571480"/>
          </a:xfrm>
          <a:prstGeom prst="rect">
            <a:avLst/>
          </a:prstGeom>
          <a:noFill/>
          <a:ln w="38100">
            <a:solidFill>
              <a:schemeClr val="accent4"/>
            </a:solidFill>
            <a:miter lim="800000"/>
            <a:headEnd/>
            <a:tailEnd/>
          </a:ln>
          <a:effectLst>
            <a:outerShdw blurRad="50800" dist="38100" dir="18900000" algn="bl" rotWithShape="0">
              <a:prstClr val="black">
                <a:alpha val="40000"/>
              </a:prstClr>
            </a:outerShdw>
          </a:effectLst>
        </p:spPr>
      </p:pic>
      <p:sp>
        <p:nvSpPr>
          <p:cNvPr id="18" name="Oval 17"/>
          <p:cNvSpPr/>
          <p:nvPr/>
        </p:nvSpPr>
        <p:spPr>
          <a:xfrm>
            <a:off x="428596" y="6286520"/>
            <a:ext cx="3143272" cy="428628"/>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Arrow Connector 19"/>
          <p:cNvCxnSpPr>
            <a:stCxn id="18" idx="7"/>
            <a:endCxn id="17" idx="2"/>
          </p:cNvCxnSpPr>
          <p:nvPr/>
        </p:nvCxnSpPr>
        <p:spPr>
          <a:xfrm rot="5400000" flipH="1" flipV="1">
            <a:off x="3448496" y="4735101"/>
            <a:ext cx="1277241" cy="1951140"/>
          </a:xfrm>
          <a:prstGeom prst="straightConnector1">
            <a:avLst/>
          </a:prstGeom>
          <a:ln w="381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40" idx="1"/>
          </p:cNvCxnSpPr>
          <p:nvPr/>
        </p:nvCxnSpPr>
        <p:spPr>
          <a:xfrm flipV="1">
            <a:off x="5720201" y="2756410"/>
            <a:ext cx="923501" cy="8539"/>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643702" y="2571744"/>
            <a:ext cx="1146852" cy="369332"/>
          </a:xfrm>
          <a:prstGeom prst="rect">
            <a:avLst/>
          </a:prstGeom>
          <a:solidFill>
            <a:schemeClr val="accent4"/>
          </a:solidFill>
        </p:spPr>
        <p:txBody>
          <a:bodyPr wrap="none" rtlCol="0">
            <a:spAutoFit/>
          </a:bodyPr>
          <a:lstStyle/>
          <a:p>
            <a:r>
              <a:rPr lang="en-ZA" dirty="0" smtClean="0"/>
              <a:t>Basic Info</a:t>
            </a:r>
            <a:endParaRPr lang="en-US" dirty="0"/>
          </a:p>
        </p:txBody>
      </p:sp>
      <p:cxnSp>
        <p:nvCxnSpPr>
          <p:cNvPr id="51" name="Straight Arrow Connector 50"/>
          <p:cNvCxnSpPr>
            <a:endCxn id="52" idx="1"/>
          </p:cNvCxnSpPr>
          <p:nvPr/>
        </p:nvCxnSpPr>
        <p:spPr>
          <a:xfrm flipV="1">
            <a:off x="5863077" y="3327914"/>
            <a:ext cx="923501" cy="8540"/>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786578" y="3143248"/>
            <a:ext cx="777777" cy="369332"/>
          </a:xfrm>
          <a:prstGeom prst="rect">
            <a:avLst/>
          </a:prstGeom>
          <a:solidFill>
            <a:schemeClr val="accent4"/>
          </a:solidFill>
        </p:spPr>
        <p:txBody>
          <a:bodyPr wrap="none" rtlCol="0">
            <a:spAutoFit/>
          </a:bodyPr>
          <a:lstStyle/>
          <a:p>
            <a:r>
              <a:rPr lang="en-ZA" dirty="0" smtClean="0"/>
              <a:t>METT</a:t>
            </a:r>
            <a:endParaRPr lang="en-US" dirty="0"/>
          </a:p>
        </p:txBody>
      </p:sp>
      <p:cxnSp>
        <p:nvCxnSpPr>
          <p:cNvPr id="53" name="Straight Arrow Connector 52"/>
          <p:cNvCxnSpPr>
            <a:endCxn id="54" idx="1"/>
          </p:cNvCxnSpPr>
          <p:nvPr/>
        </p:nvCxnSpPr>
        <p:spPr>
          <a:xfrm flipV="1">
            <a:off x="5934515" y="3827980"/>
            <a:ext cx="923501" cy="8540"/>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858016" y="3643314"/>
            <a:ext cx="551754" cy="369332"/>
          </a:xfrm>
          <a:prstGeom prst="rect">
            <a:avLst/>
          </a:prstGeom>
          <a:solidFill>
            <a:schemeClr val="accent4"/>
          </a:solidFill>
        </p:spPr>
        <p:txBody>
          <a:bodyPr wrap="none" rtlCol="0">
            <a:spAutoFit/>
          </a:bodyPr>
          <a:lstStyle/>
          <a:p>
            <a:r>
              <a:rPr lang="en-ZA" dirty="0" smtClean="0"/>
              <a:t>FSC</a:t>
            </a:r>
            <a:endParaRPr lang="en-US" dirty="0"/>
          </a:p>
        </p:txBody>
      </p:sp>
      <p:pic>
        <p:nvPicPr>
          <p:cNvPr id="19" name="Picture 2"/>
          <p:cNvPicPr>
            <a:picLocks noChangeAspect="1" noChangeArrowheads="1"/>
          </p:cNvPicPr>
          <p:nvPr/>
        </p:nvPicPr>
        <p:blipFill>
          <a:blip r:embed="rId5"/>
          <a:srcRect/>
          <a:stretch>
            <a:fillRect/>
          </a:stretch>
        </p:blipFill>
        <p:spPr bwMode="auto">
          <a:xfrm>
            <a:off x="8572528" y="4857760"/>
            <a:ext cx="571504" cy="6680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flipV="1">
            <a:off x="8572528" y="0"/>
            <a:ext cx="571472"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0"/>
            <a:ext cx="9144000" cy="8572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ZA" sz="3600" dirty="0" smtClean="0">
                <a:solidFill>
                  <a:schemeClr val="accent4"/>
                </a:solidFill>
                <a:latin typeface="+mj-lt"/>
              </a:rPr>
              <a:t>Structure of the GEF TTs: Protected Areas</a:t>
            </a:r>
            <a:endParaRPr lang="en-US" sz="3600" dirty="0">
              <a:solidFill>
                <a:schemeClr val="accent4"/>
              </a:solidFill>
              <a:latin typeface="+mj-lt"/>
            </a:endParaRPr>
          </a:p>
        </p:txBody>
      </p:sp>
      <p:cxnSp>
        <p:nvCxnSpPr>
          <p:cNvPr id="6" name="Straight Connector 5"/>
          <p:cNvCxnSpPr/>
          <p:nvPr/>
        </p:nvCxnSpPr>
        <p:spPr>
          <a:xfrm rot="10800000" flipV="1">
            <a:off x="2" y="856437"/>
            <a:ext cx="9143999" cy="794"/>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4" name="Picture 3" descr="UNDP_Logo-Blue w TaglineBlue-ENG.png"/>
          <p:cNvPicPr>
            <a:picLocks noChangeAspect="1"/>
          </p:cNvPicPr>
          <p:nvPr/>
        </p:nvPicPr>
        <p:blipFill>
          <a:blip r:embed="rId3" cstate="print"/>
          <a:stretch>
            <a:fillRect/>
          </a:stretch>
        </p:blipFill>
        <p:spPr>
          <a:xfrm>
            <a:off x="8619509" y="5776906"/>
            <a:ext cx="524491" cy="1081094"/>
          </a:xfrm>
          <a:prstGeom prst="rect">
            <a:avLst/>
          </a:prstGeom>
        </p:spPr>
      </p:pic>
      <p:cxnSp>
        <p:nvCxnSpPr>
          <p:cNvPr id="10" name="Straight Connector 9"/>
          <p:cNvCxnSpPr/>
          <p:nvPr/>
        </p:nvCxnSpPr>
        <p:spPr>
          <a:xfrm rot="10800000">
            <a:off x="2071671" y="928671"/>
            <a:ext cx="7072299" cy="8729"/>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Content Placeholder 18"/>
          <p:cNvSpPr>
            <a:spLocks noGrp="1"/>
          </p:cNvSpPr>
          <p:nvPr>
            <p:ph idx="1"/>
          </p:nvPr>
        </p:nvSpPr>
        <p:spPr>
          <a:xfrm>
            <a:off x="0" y="1571612"/>
            <a:ext cx="8572528" cy="4643470"/>
          </a:xfrm>
        </p:spPr>
        <p:txBody>
          <a:bodyPr>
            <a:normAutofit/>
          </a:bodyPr>
          <a:lstStyle/>
          <a:p>
            <a:r>
              <a:rPr lang="en-ZA" dirty="0" smtClean="0">
                <a:solidFill>
                  <a:schemeClr val="accent4"/>
                </a:solidFill>
              </a:rPr>
              <a:t>Required of all projects that target PAs</a:t>
            </a:r>
          </a:p>
          <a:p>
            <a:r>
              <a:rPr lang="en-ZA" dirty="0" smtClean="0">
                <a:solidFill>
                  <a:schemeClr val="accent4"/>
                </a:solidFill>
              </a:rPr>
              <a:t>Composed of 3 parts: </a:t>
            </a:r>
          </a:p>
          <a:p>
            <a:pPr marL="971550" lvl="1" indent="-514350">
              <a:buAutoNum type="romanUcPeriod"/>
            </a:pPr>
            <a:r>
              <a:rPr lang="en-ZA" b="1" dirty="0" smtClean="0">
                <a:solidFill>
                  <a:schemeClr val="accent4"/>
                </a:solidFill>
              </a:rPr>
              <a:t>General Data </a:t>
            </a:r>
            <a:r>
              <a:rPr lang="en-ZA" dirty="0" smtClean="0">
                <a:solidFill>
                  <a:schemeClr val="accent4"/>
                </a:solidFill>
                <a:sym typeface="Wingdings" pitchFamily="2" charset="2"/>
              </a:rPr>
              <a:t>– must be completed by all projects that target PAs</a:t>
            </a:r>
          </a:p>
          <a:p>
            <a:pPr lvl="1">
              <a:buNone/>
            </a:pPr>
            <a:endParaRPr lang="en-US" b="1" dirty="0">
              <a:solidFill>
                <a:schemeClr val="accent4"/>
              </a:solidFill>
            </a:endParaRPr>
          </a:p>
        </p:txBody>
      </p:sp>
      <p:sp>
        <p:nvSpPr>
          <p:cNvPr id="21" name="Content Placeholder 18"/>
          <p:cNvSpPr txBox="1">
            <a:spLocks/>
          </p:cNvSpPr>
          <p:nvPr/>
        </p:nvSpPr>
        <p:spPr>
          <a:xfrm>
            <a:off x="1500166" y="1000108"/>
            <a:ext cx="7072362" cy="571504"/>
          </a:xfrm>
          <a:prstGeom prst="rect">
            <a:avLst/>
          </a:prstGeom>
        </p:spPr>
        <p:txBody>
          <a:bodyPr vert="horz" lIns="91440" tIns="45720" rIns="91440" bIns="45720" rtlCol="0">
            <a:noAutofit/>
          </a:body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ZA" sz="3600" b="1" i="0" u="none" strike="noStrike" kern="1200" cap="none" spc="0" normalizeH="0" baseline="0" noProof="0" dirty="0" smtClean="0">
                <a:ln>
                  <a:noFill/>
                </a:ln>
                <a:solidFill>
                  <a:schemeClr val="accent4"/>
                </a:solidFill>
                <a:effectLst/>
                <a:uLnTx/>
                <a:uFillTx/>
                <a:latin typeface="+mn-lt"/>
                <a:ea typeface="+mn-ea"/>
                <a:cs typeface="+mn-cs"/>
              </a:rPr>
              <a:t>Objective 1. Section I</a:t>
            </a:r>
            <a:endParaRPr kumimoji="0" lang="en-US" sz="3600" b="1" i="0" u="none" strike="noStrike" kern="1200" cap="none" spc="0" normalizeH="0" baseline="0" noProof="0" dirty="0">
              <a:ln>
                <a:noFill/>
              </a:ln>
              <a:solidFill>
                <a:schemeClr val="accent4"/>
              </a:solidFill>
              <a:effectLst/>
              <a:uLnTx/>
              <a:uFillTx/>
              <a:latin typeface="+mn-lt"/>
              <a:ea typeface="+mn-ea"/>
              <a:cs typeface="+mn-cs"/>
            </a:endParaRPr>
          </a:p>
        </p:txBody>
      </p:sp>
      <p:pic>
        <p:nvPicPr>
          <p:cNvPr id="1026" name="Picture 2"/>
          <p:cNvPicPr>
            <a:picLocks noChangeAspect="1" noChangeArrowheads="1"/>
          </p:cNvPicPr>
          <p:nvPr/>
        </p:nvPicPr>
        <p:blipFill>
          <a:blip r:embed="rId4"/>
          <a:srcRect r="16363"/>
          <a:stretch>
            <a:fillRect/>
          </a:stretch>
        </p:blipFill>
        <p:spPr bwMode="auto">
          <a:xfrm>
            <a:off x="571471" y="3857628"/>
            <a:ext cx="7429553" cy="2357454"/>
          </a:xfrm>
          <a:prstGeom prst="rect">
            <a:avLst/>
          </a:prstGeom>
          <a:noFill/>
          <a:ln w="9525">
            <a:solidFill>
              <a:schemeClr val="tx1"/>
            </a:solidFill>
            <a:miter lim="800000"/>
            <a:headEnd/>
            <a:tailEnd/>
          </a:ln>
          <a:effectLst/>
        </p:spPr>
      </p:pic>
      <p:pic>
        <p:nvPicPr>
          <p:cNvPr id="11" name="Picture 2"/>
          <p:cNvPicPr>
            <a:picLocks noChangeAspect="1" noChangeArrowheads="1"/>
          </p:cNvPicPr>
          <p:nvPr/>
        </p:nvPicPr>
        <p:blipFill>
          <a:blip r:embed="rId5"/>
          <a:srcRect/>
          <a:stretch>
            <a:fillRect/>
          </a:stretch>
        </p:blipFill>
        <p:spPr bwMode="auto">
          <a:xfrm>
            <a:off x="8572528" y="4857760"/>
            <a:ext cx="571504" cy="6680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flipV="1">
            <a:off x="8572528" y="0"/>
            <a:ext cx="571472"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0"/>
            <a:ext cx="9144000" cy="8572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ZA" sz="3600" dirty="0" smtClean="0">
                <a:solidFill>
                  <a:schemeClr val="accent4"/>
                </a:solidFill>
                <a:latin typeface="+mj-lt"/>
              </a:rPr>
              <a:t>Structure of the GEF TTs: Protected Areas</a:t>
            </a:r>
            <a:endParaRPr lang="en-US" sz="3600" dirty="0">
              <a:solidFill>
                <a:schemeClr val="accent4"/>
              </a:solidFill>
              <a:latin typeface="+mj-lt"/>
            </a:endParaRPr>
          </a:p>
        </p:txBody>
      </p:sp>
      <p:cxnSp>
        <p:nvCxnSpPr>
          <p:cNvPr id="6" name="Straight Connector 5"/>
          <p:cNvCxnSpPr/>
          <p:nvPr/>
        </p:nvCxnSpPr>
        <p:spPr>
          <a:xfrm rot="10800000" flipV="1">
            <a:off x="2" y="856437"/>
            <a:ext cx="9143999" cy="794"/>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4" name="Picture 3" descr="UNDP_Logo-Blue w TaglineBlue-ENG.png"/>
          <p:cNvPicPr>
            <a:picLocks noChangeAspect="1"/>
          </p:cNvPicPr>
          <p:nvPr/>
        </p:nvPicPr>
        <p:blipFill>
          <a:blip r:embed="rId3" cstate="print"/>
          <a:stretch>
            <a:fillRect/>
          </a:stretch>
        </p:blipFill>
        <p:spPr>
          <a:xfrm>
            <a:off x="8619509" y="5776906"/>
            <a:ext cx="524491" cy="1081094"/>
          </a:xfrm>
          <a:prstGeom prst="rect">
            <a:avLst/>
          </a:prstGeom>
        </p:spPr>
      </p:pic>
      <p:cxnSp>
        <p:nvCxnSpPr>
          <p:cNvPr id="10" name="Straight Connector 9"/>
          <p:cNvCxnSpPr/>
          <p:nvPr/>
        </p:nvCxnSpPr>
        <p:spPr>
          <a:xfrm rot="10800000">
            <a:off x="2071671" y="928671"/>
            <a:ext cx="7072299" cy="8729"/>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Content Placeholder 18"/>
          <p:cNvSpPr>
            <a:spLocks noGrp="1"/>
          </p:cNvSpPr>
          <p:nvPr>
            <p:ph idx="1"/>
          </p:nvPr>
        </p:nvSpPr>
        <p:spPr>
          <a:xfrm>
            <a:off x="0" y="1571612"/>
            <a:ext cx="8572528" cy="4643470"/>
          </a:xfrm>
        </p:spPr>
        <p:txBody>
          <a:bodyPr>
            <a:normAutofit/>
          </a:bodyPr>
          <a:lstStyle/>
          <a:p>
            <a:r>
              <a:rPr lang="en-ZA" dirty="0" smtClean="0">
                <a:solidFill>
                  <a:schemeClr val="accent4"/>
                </a:solidFill>
              </a:rPr>
              <a:t>Required of all projects that target PAs</a:t>
            </a:r>
          </a:p>
          <a:p>
            <a:r>
              <a:rPr lang="en-ZA" dirty="0" smtClean="0">
                <a:solidFill>
                  <a:schemeClr val="accent4"/>
                </a:solidFill>
              </a:rPr>
              <a:t>Composed of 3 parts: </a:t>
            </a:r>
          </a:p>
          <a:p>
            <a:pPr marL="971550" lvl="1" indent="-514350">
              <a:buAutoNum type="romanUcPeriod"/>
            </a:pPr>
            <a:r>
              <a:rPr lang="en-ZA" dirty="0" smtClean="0">
                <a:solidFill>
                  <a:schemeClr val="accent4"/>
                </a:solidFill>
              </a:rPr>
              <a:t>General Data </a:t>
            </a:r>
            <a:r>
              <a:rPr lang="en-ZA" dirty="0" smtClean="0">
                <a:solidFill>
                  <a:schemeClr val="accent4"/>
                </a:solidFill>
                <a:sym typeface="Wingdings" pitchFamily="2" charset="2"/>
              </a:rPr>
              <a:t>– must be completed by projects that target PAs</a:t>
            </a:r>
          </a:p>
          <a:p>
            <a:pPr marL="971550" lvl="1" indent="-514350">
              <a:buFont typeface="+mj-lt"/>
              <a:buAutoNum type="romanUcPeriod"/>
            </a:pPr>
            <a:r>
              <a:rPr lang="en-ZA" b="1" dirty="0" smtClean="0">
                <a:solidFill>
                  <a:schemeClr val="accent4"/>
                </a:solidFill>
                <a:sym typeface="Wingdings" pitchFamily="2" charset="2"/>
              </a:rPr>
              <a:t>Total Extent in ha of PA targeted </a:t>
            </a:r>
            <a:r>
              <a:rPr lang="en-ZA" dirty="0" smtClean="0">
                <a:solidFill>
                  <a:schemeClr val="accent4"/>
                </a:solidFill>
                <a:sym typeface="Wingdings" pitchFamily="2" charset="2"/>
              </a:rPr>
              <a:t>– provide all data on biomes, as available</a:t>
            </a:r>
          </a:p>
          <a:p>
            <a:pPr lvl="1">
              <a:buNone/>
            </a:pPr>
            <a:endParaRPr lang="en-US" b="1" dirty="0">
              <a:solidFill>
                <a:schemeClr val="accent4"/>
              </a:solidFill>
            </a:endParaRPr>
          </a:p>
        </p:txBody>
      </p:sp>
      <p:sp>
        <p:nvSpPr>
          <p:cNvPr id="21" name="Content Placeholder 18"/>
          <p:cNvSpPr txBox="1">
            <a:spLocks/>
          </p:cNvSpPr>
          <p:nvPr/>
        </p:nvSpPr>
        <p:spPr>
          <a:xfrm>
            <a:off x="1500166" y="1000108"/>
            <a:ext cx="7072362" cy="571504"/>
          </a:xfrm>
          <a:prstGeom prst="rect">
            <a:avLst/>
          </a:prstGeom>
        </p:spPr>
        <p:txBody>
          <a:bodyPr vert="horz" lIns="91440" tIns="45720" rIns="91440" bIns="45720" rtlCol="0">
            <a:noAutofit/>
          </a:body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ZA" sz="3600" b="1" i="0" u="none" strike="noStrike" kern="1200" cap="none" spc="0" normalizeH="0" baseline="0" noProof="0" dirty="0" smtClean="0">
                <a:ln>
                  <a:noFill/>
                </a:ln>
                <a:solidFill>
                  <a:schemeClr val="accent4"/>
                </a:solidFill>
                <a:effectLst/>
                <a:uLnTx/>
                <a:uFillTx/>
                <a:latin typeface="+mn-lt"/>
                <a:ea typeface="+mn-ea"/>
                <a:cs typeface="+mn-cs"/>
              </a:rPr>
              <a:t>Objective 1. Section I</a:t>
            </a:r>
            <a:endParaRPr kumimoji="0" lang="en-US" sz="3600" b="1" i="0" u="none" strike="noStrike" kern="1200" cap="none" spc="0" normalizeH="0" baseline="0" noProof="0" dirty="0">
              <a:ln>
                <a:noFill/>
              </a:ln>
              <a:solidFill>
                <a:schemeClr val="accent4"/>
              </a:solidFill>
              <a:effectLst/>
              <a:uLnTx/>
              <a:uFillTx/>
              <a:latin typeface="+mn-lt"/>
              <a:ea typeface="+mn-ea"/>
              <a:cs typeface="+mn-cs"/>
            </a:endParaRPr>
          </a:p>
        </p:txBody>
      </p:sp>
      <p:pic>
        <p:nvPicPr>
          <p:cNvPr id="1027" name="Picture 3"/>
          <p:cNvPicPr>
            <a:picLocks noChangeAspect="1" noChangeArrowheads="1"/>
          </p:cNvPicPr>
          <p:nvPr/>
        </p:nvPicPr>
        <p:blipFill>
          <a:blip r:embed="rId4"/>
          <a:srcRect r="30175"/>
          <a:stretch>
            <a:fillRect/>
          </a:stretch>
        </p:blipFill>
        <p:spPr bwMode="auto">
          <a:xfrm>
            <a:off x="71406" y="4857760"/>
            <a:ext cx="8429684" cy="1214446"/>
          </a:xfrm>
          <a:prstGeom prst="rect">
            <a:avLst/>
          </a:prstGeom>
          <a:noFill/>
          <a:ln w="9525">
            <a:solidFill>
              <a:schemeClr val="tx1"/>
            </a:solidFill>
            <a:miter lim="800000"/>
            <a:headEnd/>
            <a:tailEnd/>
          </a:ln>
          <a:effectLst/>
        </p:spPr>
      </p:pic>
      <p:sp>
        <p:nvSpPr>
          <p:cNvPr id="12" name="Rectangle 11"/>
          <p:cNvSpPr/>
          <p:nvPr/>
        </p:nvSpPr>
        <p:spPr>
          <a:xfrm>
            <a:off x="0" y="2714620"/>
            <a:ext cx="8501090" cy="100013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2"/>
          <p:cNvPicPr>
            <a:picLocks noChangeAspect="1" noChangeArrowheads="1"/>
          </p:cNvPicPr>
          <p:nvPr/>
        </p:nvPicPr>
        <p:blipFill>
          <a:blip r:embed="rId5"/>
          <a:srcRect/>
          <a:stretch>
            <a:fillRect/>
          </a:stretch>
        </p:blipFill>
        <p:spPr bwMode="auto">
          <a:xfrm>
            <a:off x="8572528" y="4857760"/>
            <a:ext cx="571504" cy="6680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flipV="1">
            <a:off x="8572528" y="0"/>
            <a:ext cx="571472"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0"/>
            <a:ext cx="9144000" cy="8572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ZA" sz="3600" dirty="0" smtClean="0">
                <a:solidFill>
                  <a:schemeClr val="accent4"/>
                </a:solidFill>
                <a:latin typeface="+mj-lt"/>
              </a:rPr>
              <a:t>Structure of the GEF TTs: Protected Areas</a:t>
            </a:r>
            <a:endParaRPr lang="en-US" sz="3600" dirty="0">
              <a:solidFill>
                <a:schemeClr val="accent4"/>
              </a:solidFill>
              <a:latin typeface="+mj-lt"/>
            </a:endParaRPr>
          </a:p>
        </p:txBody>
      </p:sp>
      <p:cxnSp>
        <p:nvCxnSpPr>
          <p:cNvPr id="6" name="Straight Connector 5"/>
          <p:cNvCxnSpPr/>
          <p:nvPr/>
        </p:nvCxnSpPr>
        <p:spPr>
          <a:xfrm rot="10800000" flipV="1">
            <a:off x="2" y="856437"/>
            <a:ext cx="9143999" cy="794"/>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4" name="Picture 3" descr="UNDP_Logo-Blue w TaglineBlue-ENG.png"/>
          <p:cNvPicPr>
            <a:picLocks noChangeAspect="1"/>
          </p:cNvPicPr>
          <p:nvPr/>
        </p:nvPicPr>
        <p:blipFill>
          <a:blip r:embed="rId3" cstate="print"/>
          <a:stretch>
            <a:fillRect/>
          </a:stretch>
        </p:blipFill>
        <p:spPr>
          <a:xfrm>
            <a:off x="8619509" y="5776906"/>
            <a:ext cx="524491" cy="1081094"/>
          </a:xfrm>
          <a:prstGeom prst="rect">
            <a:avLst/>
          </a:prstGeom>
        </p:spPr>
      </p:pic>
      <p:cxnSp>
        <p:nvCxnSpPr>
          <p:cNvPr id="10" name="Straight Connector 9"/>
          <p:cNvCxnSpPr/>
          <p:nvPr/>
        </p:nvCxnSpPr>
        <p:spPr>
          <a:xfrm rot="10800000">
            <a:off x="2071671" y="928671"/>
            <a:ext cx="7072299" cy="8729"/>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Content Placeholder 18"/>
          <p:cNvSpPr>
            <a:spLocks noGrp="1"/>
          </p:cNvSpPr>
          <p:nvPr>
            <p:ph idx="1"/>
          </p:nvPr>
        </p:nvSpPr>
        <p:spPr>
          <a:xfrm>
            <a:off x="0" y="1571612"/>
            <a:ext cx="8572528" cy="4643470"/>
          </a:xfrm>
        </p:spPr>
        <p:txBody>
          <a:bodyPr>
            <a:normAutofit/>
          </a:bodyPr>
          <a:lstStyle/>
          <a:p>
            <a:r>
              <a:rPr lang="en-ZA" dirty="0" smtClean="0">
                <a:solidFill>
                  <a:schemeClr val="accent4"/>
                </a:solidFill>
              </a:rPr>
              <a:t>Required of all projects that target PAs</a:t>
            </a:r>
          </a:p>
          <a:p>
            <a:r>
              <a:rPr lang="en-ZA" dirty="0" smtClean="0">
                <a:solidFill>
                  <a:schemeClr val="accent4"/>
                </a:solidFill>
              </a:rPr>
              <a:t>Composed of 3 parts: </a:t>
            </a:r>
          </a:p>
          <a:p>
            <a:pPr marL="971550" lvl="1" indent="-514350">
              <a:buAutoNum type="romanUcPeriod"/>
            </a:pPr>
            <a:r>
              <a:rPr lang="en-ZA" dirty="0" smtClean="0">
                <a:solidFill>
                  <a:schemeClr val="accent4"/>
                </a:solidFill>
              </a:rPr>
              <a:t>General Data </a:t>
            </a:r>
            <a:r>
              <a:rPr lang="en-ZA" dirty="0" smtClean="0">
                <a:solidFill>
                  <a:schemeClr val="accent4"/>
                </a:solidFill>
                <a:sym typeface="Wingdings" pitchFamily="2" charset="2"/>
              </a:rPr>
              <a:t>– must be completed by projects that target PAs</a:t>
            </a:r>
          </a:p>
          <a:p>
            <a:pPr marL="971550" lvl="1" indent="-514350">
              <a:buAutoNum type="romanUcPeriod"/>
            </a:pPr>
            <a:r>
              <a:rPr lang="en-ZA" dirty="0" smtClean="0">
                <a:solidFill>
                  <a:schemeClr val="accent4"/>
                </a:solidFill>
                <a:sym typeface="Wingdings" pitchFamily="2" charset="2"/>
              </a:rPr>
              <a:t>Total Extent in ha of PA targeted – provide all data on biomes, as available</a:t>
            </a:r>
          </a:p>
          <a:p>
            <a:pPr marL="971550" lvl="1" indent="-514350">
              <a:buAutoNum type="romanUcPeriod"/>
            </a:pPr>
            <a:r>
              <a:rPr lang="en-ZA" b="1" dirty="0" smtClean="0">
                <a:solidFill>
                  <a:schemeClr val="accent4"/>
                </a:solidFill>
                <a:sym typeface="Wingdings" pitchFamily="2" charset="2"/>
              </a:rPr>
              <a:t>Table for PAs targeted</a:t>
            </a:r>
            <a:r>
              <a:rPr lang="en-ZA" dirty="0" smtClean="0">
                <a:solidFill>
                  <a:schemeClr val="accent4"/>
                </a:solidFill>
                <a:sym typeface="Wingdings" pitchFamily="2" charset="2"/>
              </a:rPr>
              <a:t> – complete 1 table for each PA targeted; duplicate tables as necessary</a:t>
            </a:r>
          </a:p>
          <a:p>
            <a:pPr lvl="1">
              <a:buNone/>
            </a:pPr>
            <a:endParaRPr lang="en-US" b="1" dirty="0">
              <a:solidFill>
                <a:schemeClr val="accent4"/>
              </a:solidFill>
            </a:endParaRPr>
          </a:p>
        </p:txBody>
      </p:sp>
      <p:sp>
        <p:nvSpPr>
          <p:cNvPr id="21" name="Content Placeholder 18"/>
          <p:cNvSpPr txBox="1">
            <a:spLocks/>
          </p:cNvSpPr>
          <p:nvPr/>
        </p:nvSpPr>
        <p:spPr>
          <a:xfrm>
            <a:off x="1500166" y="1000108"/>
            <a:ext cx="7072362" cy="571504"/>
          </a:xfrm>
          <a:prstGeom prst="rect">
            <a:avLst/>
          </a:prstGeom>
        </p:spPr>
        <p:txBody>
          <a:bodyPr vert="horz" lIns="91440" tIns="45720" rIns="91440" bIns="45720" rtlCol="0">
            <a:noAutofit/>
          </a:body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ZA" sz="3600" b="1" i="0" u="none" strike="noStrike" kern="1200" cap="none" spc="0" normalizeH="0" baseline="0" noProof="0" dirty="0" smtClean="0">
                <a:ln>
                  <a:noFill/>
                </a:ln>
                <a:solidFill>
                  <a:schemeClr val="accent4"/>
                </a:solidFill>
                <a:effectLst/>
                <a:uLnTx/>
                <a:uFillTx/>
                <a:latin typeface="+mn-lt"/>
                <a:ea typeface="+mn-ea"/>
                <a:cs typeface="+mn-cs"/>
              </a:rPr>
              <a:t>Objective 1. Section I</a:t>
            </a:r>
            <a:endParaRPr kumimoji="0" lang="en-US" sz="3600" b="1" i="0" u="none" strike="noStrike" kern="1200" cap="none" spc="0" normalizeH="0" baseline="0" noProof="0" dirty="0">
              <a:ln>
                <a:noFill/>
              </a:ln>
              <a:solidFill>
                <a:schemeClr val="accent4"/>
              </a:solidFill>
              <a:effectLst/>
              <a:uLnTx/>
              <a:uFillTx/>
              <a:latin typeface="+mn-lt"/>
              <a:ea typeface="+mn-ea"/>
              <a:cs typeface="+mn-cs"/>
            </a:endParaRPr>
          </a:p>
        </p:txBody>
      </p:sp>
      <p:sp>
        <p:nvSpPr>
          <p:cNvPr id="12" name="Rectangle 11"/>
          <p:cNvSpPr/>
          <p:nvPr/>
        </p:nvSpPr>
        <p:spPr>
          <a:xfrm>
            <a:off x="0" y="2714620"/>
            <a:ext cx="8429652" cy="185738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4"/>
          <p:cNvPicPr>
            <a:picLocks noChangeAspect="1" noChangeArrowheads="1"/>
          </p:cNvPicPr>
          <p:nvPr/>
        </p:nvPicPr>
        <p:blipFill>
          <a:blip r:embed="rId4"/>
          <a:srcRect r="21673"/>
          <a:stretch>
            <a:fillRect/>
          </a:stretch>
        </p:blipFill>
        <p:spPr bwMode="auto">
          <a:xfrm>
            <a:off x="214282" y="5572140"/>
            <a:ext cx="8072494" cy="1071570"/>
          </a:xfrm>
          <a:prstGeom prst="rect">
            <a:avLst/>
          </a:prstGeom>
          <a:noFill/>
          <a:ln w="9525">
            <a:solidFill>
              <a:schemeClr val="tx1"/>
            </a:solidFill>
            <a:miter lim="800000"/>
            <a:headEnd/>
            <a:tailEnd/>
          </a:ln>
          <a:effectLst/>
        </p:spPr>
      </p:pic>
      <p:pic>
        <p:nvPicPr>
          <p:cNvPr id="11" name="Picture 2"/>
          <p:cNvPicPr>
            <a:picLocks noChangeAspect="1" noChangeArrowheads="1"/>
          </p:cNvPicPr>
          <p:nvPr/>
        </p:nvPicPr>
        <p:blipFill>
          <a:blip r:embed="rId5"/>
          <a:srcRect/>
          <a:stretch>
            <a:fillRect/>
          </a:stretch>
        </p:blipFill>
        <p:spPr bwMode="auto">
          <a:xfrm>
            <a:off x="8572528" y="4857760"/>
            <a:ext cx="571504" cy="6680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1875</TotalTime>
  <Words>3308</Words>
  <Application>Microsoft Office PowerPoint</Application>
  <PresentationFormat>On-screen Show (4:3)</PresentationFormat>
  <Paragraphs>441</Paragraphs>
  <Slides>28</Slides>
  <Notes>20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   The Why, What, When &amp; How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GEF-5 Tracking Tools for the Biodiversity Focal Area  The Why, What, When &amp; How</dc:title>
  <dc:creator>Midori Paxton</dc:creator>
  <cp:lastModifiedBy>midori.paxton</cp:lastModifiedBy>
  <cp:revision>107</cp:revision>
  <dcterms:created xsi:type="dcterms:W3CDTF">2012-05-28T12:42:19Z</dcterms:created>
  <dcterms:modified xsi:type="dcterms:W3CDTF">2012-05-31T08:41:37Z</dcterms:modified>
</cp:coreProperties>
</file>